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44" r:id="rId3"/>
    <p:sldId id="745" r:id="rId4"/>
    <p:sldId id="746" r:id="rId5"/>
    <p:sldId id="747" r:id="rId6"/>
    <p:sldId id="748" r:id="rId7"/>
    <p:sldId id="749" r:id="rId8"/>
    <p:sldId id="750" r:id="rId9"/>
    <p:sldId id="751" r:id="rId10"/>
    <p:sldId id="752" r:id="rId11"/>
    <p:sldId id="753" r:id="rId12"/>
    <p:sldId id="754" r:id="rId13"/>
    <p:sldId id="755" r:id="rId14"/>
    <p:sldId id="756" r:id="rId15"/>
    <p:sldId id="259" r:id="rId16"/>
    <p:sldId id="261" r:id="rId17"/>
    <p:sldId id="30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DD6716"/>
    <a:srgbClr val="19426B"/>
    <a:srgbClr val="40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ий стиль 1 –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ий стиль 1 –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b="1" i="1" dirty="0"/>
            <a:t>з параметром</a:t>
          </a:r>
          <a:endParaRPr lang="uk-UA" i="1" dirty="0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1" i="1" dirty="0"/>
            <a:t>з передумовою</a:t>
          </a:r>
          <a:endParaRPr lang="uk-UA" i="1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з </a:t>
          </a:r>
          <a:r>
            <a:rPr lang="uk-UA" b="1" i="1" dirty="0" err="1">
              <a:solidFill>
                <a:srgbClr val="002060"/>
              </a:solidFill>
            </a:rPr>
            <a:t>післяумовою</a:t>
          </a:r>
          <a:endParaRPr lang="uk-UA" i="1" dirty="0">
            <a:solidFill>
              <a:srgbClr val="002060"/>
            </a:solidFill>
          </a:endParaRP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059086" y="-775062"/>
          <a:ext cx="6024907" cy="6024907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621177" y="447478"/>
          <a:ext cx="6032395" cy="8949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0372" tIns="109220" rIns="109220" bIns="10922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300" b="1" i="1" kern="1200" dirty="0"/>
            <a:t>з параметром</a:t>
          </a:r>
          <a:endParaRPr lang="uk-UA" sz="4300" i="1" kern="1200" dirty="0"/>
        </a:p>
      </dsp:txBody>
      <dsp:txXfrm>
        <a:off x="621177" y="447478"/>
        <a:ext cx="6032395" cy="894956"/>
      </dsp:txXfrm>
    </dsp:sp>
    <dsp:sp modelId="{27878C57-BBF6-4C22-88FA-1C3D4933722D}">
      <dsp:nvSpPr>
        <dsp:cNvPr id="0" name=""/>
        <dsp:cNvSpPr/>
      </dsp:nvSpPr>
      <dsp:spPr>
        <a:xfrm>
          <a:off x="61829" y="335608"/>
          <a:ext cx="1118695" cy="1118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46493" y="1789912"/>
          <a:ext cx="5707078" cy="89495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0372" tIns="109220" rIns="109220" bIns="10922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300" b="1" i="1" kern="1200" dirty="0"/>
            <a:t>з передумовою</a:t>
          </a:r>
          <a:endParaRPr lang="uk-UA" sz="4300" i="1" kern="1200" dirty="0"/>
        </a:p>
      </dsp:txBody>
      <dsp:txXfrm>
        <a:off x="946493" y="1789912"/>
        <a:ext cx="5707078" cy="894956"/>
      </dsp:txXfrm>
    </dsp:sp>
    <dsp:sp modelId="{E63EBB38-5984-4F74-98F1-254621592311}">
      <dsp:nvSpPr>
        <dsp:cNvPr id="0" name=""/>
        <dsp:cNvSpPr/>
      </dsp:nvSpPr>
      <dsp:spPr>
        <a:xfrm>
          <a:off x="387146" y="1678043"/>
          <a:ext cx="1118695" cy="1118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621177" y="3132347"/>
          <a:ext cx="6032395" cy="8949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0372" tIns="109220" rIns="109220" bIns="10922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300" b="1" i="1" kern="1200" dirty="0">
              <a:solidFill>
                <a:srgbClr val="002060"/>
              </a:solidFill>
            </a:rPr>
            <a:t>з </a:t>
          </a:r>
          <a:r>
            <a:rPr lang="uk-UA" sz="4300" b="1" i="1" kern="1200" dirty="0" err="1">
              <a:solidFill>
                <a:srgbClr val="002060"/>
              </a:solidFill>
            </a:rPr>
            <a:t>післяумовою</a:t>
          </a:r>
          <a:endParaRPr lang="uk-UA" sz="4300" i="1" kern="1200" dirty="0">
            <a:solidFill>
              <a:srgbClr val="002060"/>
            </a:solidFill>
          </a:endParaRPr>
        </a:p>
      </dsp:txBody>
      <dsp:txXfrm>
        <a:off x="621177" y="3132347"/>
        <a:ext cx="6032395" cy="894956"/>
      </dsp:txXfrm>
    </dsp:sp>
    <dsp:sp modelId="{D13D7DA6-9D1E-4150-A6AE-C6ABC36166D5}">
      <dsp:nvSpPr>
        <dsp:cNvPr id="0" name=""/>
        <dsp:cNvSpPr/>
      </dsp:nvSpPr>
      <dsp:spPr>
        <a:xfrm>
          <a:off x="61829" y="3020477"/>
          <a:ext cx="1118695" cy="1118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/>
          <a:stretch/>
        </p:blipFill>
        <p:spPr>
          <a:xfrm>
            <a:off x="0" y="-12176"/>
            <a:ext cx="4747751" cy="63209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57</a:t>
            </a:r>
          </a:p>
        </p:txBody>
      </p:sp>
      <p:pic>
        <p:nvPicPr>
          <p:cNvPr id="11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77" y="324518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4847771" y="637402"/>
            <a:ext cx="7137066" cy="1801607"/>
          </a:xfrm>
        </p:spPr>
        <p:txBody>
          <a:bodyPr>
            <a:noAutofit/>
          </a:bodyPr>
          <a:lstStyle/>
          <a:p>
            <a:r>
              <a:rPr lang="uk-UA" sz="3600" dirty="0"/>
              <a:t>Складання алгоритмів опрацювання величин у навчальному середовищі програмування, їх налагодження і виконання.</a:t>
            </a: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901311"/>
            <a:ext cx="12050142" cy="489364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>
                <a:solidFill>
                  <a:srgbClr val="FFFF00"/>
                </a:solidFill>
              </a:rPr>
              <a:t>var</a:t>
            </a:r>
            <a:r>
              <a:rPr lang="en-US" sz="2400" b="1" i="1" kern="0" dirty="0">
                <a:solidFill>
                  <a:schemeClr val="bg1"/>
                </a:solidFill>
              </a:rPr>
              <a:t> A, B, C, K: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  <a:endParaRPr lang="uk-UA" sz="2400" b="1" i="1" kern="0" dirty="0">
              <a:solidFill>
                <a:srgbClr val="FFFF00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chemeClr val="bg1"/>
                </a:solidFill>
              </a:rPr>
              <a:t> K := 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For A := 1 To 9 do 	// </a:t>
            </a:r>
            <a:r>
              <a:rPr lang="uk-UA" sz="2400" b="1" i="1" kern="0" dirty="0">
                <a:solidFill>
                  <a:schemeClr val="bg1"/>
                </a:solidFill>
              </a:rPr>
              <a:t>перша цифра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		</a:t>
            </a:r>
            <a:r>
              <a:rPr lang="en-US" sz="2400" b="1" i="1" kern="0" dirty="0">
                <a:solidFill>
                  <a:schemeClr val="bg1"/>
                </a:solidFill>
              </a:rPr>
              <a:t>For B := 0 To 9 do 	// </a:t>
            </a:r>
            <a:r>
              <a:rPr lang="uk-UA" sz="2400" b="1" i="1" kern="0" dirty="0">
                <a:solidFill>
                  <a:schemeClr val="bg1"/>
                </a:solidFill>
              </a:rPr>
              <a:t>друга цифра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			</a:t>
            </a:r>
            <a:r>
              <a:rPr lang="en-US" sz="2400" b="1" i="1" kern="0" dirty="0">
                <a:solidFill>
                  <a:schemeClr val="bg1"/>
                </a:solidFill>
              </a:rPr>
              <a:t>For C := 0 To 9 do 	// </a:t>
            </a:r>
            <a:r>
              <a:rPr lang="uk-UA" sz="2400" b="1" i="1" kern="0" dirty="0">
                <a:solidFill>
                  <a:schemeClr val="bg1"/>
                </a:solidFill>
              </a:rPr>
              <a:t>третя цифра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				</a:t>
            </a:r>
            <a:r>
              <a:rPr lang="en-US" sz="2400" b="1" i="1" kern="0" dirty="0">
                <a:solidFill>
                  <a:schemeClr val="bg1"/>
                </a:solidFill>
              </a:rPr>
              <a:t>If A + B + C = A*B*C Then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		</a:t>
            </a: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ListBox1.Items.Add(</a:t>
            </a:r>
            <a:r>
              <a:rPr lang="en-US" sz="24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400" b="1" i="1" kern="0" dirty="0">
                <a:solidFill>
                  <a:schemeClr val="bg1"/>
                </a:solidFill>
              </a:rPr>
              <a:t>(100 * A + 10 * B + C));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			K := K + 1;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		</a:t>
            </a: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ListBox1.Items.Add('K=' + </a:t>
            </a:r>
            <a:r>
              <a:rPr lang="en-US" sz="24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400" b="1" i="1" kern="0" dirty="0">
                <a:solidFill>
                  <a:schemeClr val="bg1"/>
                </a:solidFill>
              </a:rPr>
              <a:t> (K));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" r="34840"/>
          <a:stretch/>
        </p:blipFill>
        <p:spPr>
          <a:xfrm>
            <a:off x="9578715" y="1901311"/>
            <a:ext cx="2543435" cy="29386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8" y="42524"/>
            <a:ext cx="12050142" cy="178510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Знайти всі трицифрові натуральні числа, сума цифр яких дорівнює їхньому добутку, та визначити кількість таких чисел.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Для розв'язання задачі можна перебрати всі можливі сполучення цифр, з яких утворюється десятковий запис трицифрового числа, і перевіряти для кожного сполучення умову задачі.</a:t>
            </a:r>
            <a:endParaRPr lang="en-US" sz="2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задачі використано три вкладені цикли. Зверніть увагу, що лише тіло внутрішнього циклу з параметром </a:t>
            </a:r>
            <a:r>
              <a:rPr lang="uk-UA" sz="2800" b="1" i="1" kern="0" dirty="0">
                <a:solidFill>
                  <a:srgbClr val="FFFF00"/>
                </a:solidFill>
              </a:rPr>
              <a:t>С</a:t>
            </a:r>
            <a:r>
              <a:rPr lang="uk-UA" sz="2800" b="1" i="1" kern="0" dirty="0">
                <a:solidFill>
                  <a:schemeClr val="bg1"/>
                </a:solidFill>
              </a:rPr>
              <a:t> взято в операторні дужки </a:t>
            </a:r>
            <a:r>
              <a:rPr lang="en-US" sz="2800" b="1" i="1" kern="0" dirty="0" err="1">
                <a:solidFill>
                  <a:srgbClr val="FFFF00"/>
                </a:solidFill>
              </a:rPr>
              <a:t>begin</a:t>
            </a:r>
            <a:r>
              <a:rPr lang="en-US" sz="2800" b="1" i="1" kern="0" dirty="0" err="1">
                <a:solidFill>
                  <a:schemeClr val="bg1"/>
                </a:solidFill>
              </a:rPr>
              <a:t>..</a:t>
            </a:r>
            <a:r>
              <a:rPr lang="en-US" sz="2800" b="1" i="1" kern="0" dirty="0" err="1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оскільки складається з двох операторів. Для циклів вищих рівнів у цьому немає потреби, оскільки в кожному з них тіло циклу містить лише один оператор: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72006" y="3953575"/>
            <a:ext cx="5054629" cy="25071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chemeClr val="bg1"/>
                </a:solidFill>
              </a:rPr>
              <a:t>цикл із параметром </a:t>
            </a:r>
            <a:r>
              <a:rPr lang="uk-UA" sz="3000" b="1" i="1" kern="0" dirty="0">
                <a:solidFill>
                  <a:srgbClr val="FFFF00"/>
                </a:solidFill>
              </a:rPr>
              <a:t>С</a:t>
            </a:r>
            <a:r>
              <a:rPr lang="uk-UA" sz="3000" b="1" i="1" kern="0" dirty="0">
                <a:solidFill>
                  <a:schemeClr val="bg1"/>
                </a:solidFill>
              </a:rPr>
              <a:t> є тілом циклу з параметром </a:t>
            </a:r>
            <a:r>
              <a:rPr lang="uk-UA" sz="3000" b="1" i="1" kern="0" dirty="0">
                <a:solidFill>
                  <a:srgbClr val="FFFF00"/>
                </a:solidFill>
              </a:rPr>
              <a:t>В</a:t>
            </a:r>
            <a:r>
              <a:rPr lang="uk-UA" sz="3000" b="1" i="1" kern="0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7067521" y="3953575"/>
            <a:ext cx="5054629" cy="25071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chemeClr val="bg1"/>
                </a:solidFill>
              </a:rPr>
              <a:t>а той, у свою чергу, є тілом циклу з параметром </a:t>
            </a:r>
            <a:r>
              <a:rPr lang="uk-UA" sz="3000" b="1" i="1" kern="0" dirty="0">
                <a:solidFill>
                  <a:srgbClr val="FFFF00"/>
                </a:solidFill>
              </a:rPr>
              <a:t>А</a:t>
            </a:r>
            <a:r>
              <a:rPr lang="uk-UA" sz="30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Стрілка вліво 11"/>
          <p:cNvSpPr/>
          <p:nvPr/>
        </p:nvSpPr>
        <p:spPr>
          <a:xfrm rot="10800000">
            <a:off x="5306191" y="4549866"/>
            <a:ext cx="1656397" cy="131460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Вкладений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58" y="1801824"/>
            <a:ext cx="10739885" cy="32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3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види циклів ви знаєте? У яких випадках застосовують кожний із цих циклів?</a:t>
            </a:r>
          </a:p>
        </p:txBody>
      </p:sp>
      <p:pic>
        <p:nvPicPr>
          <p:cNvPr id="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225388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У чому полягає правило вкладення циклів?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72008" y="2874880"/>
            <a:ext cx="12050142" cy="3631764"/>
            <a:chOff x="72008" y="2874880"/>
            <a:chExt cx="12050142" cy="3631764"/>
          </a:xfrm>
        </p:grpSpPr>
        <p:sp>
          <p:nvSpPr>
            <p:cNvPr id="10" name="TextBox 9"/>
            <p:cNvSpPr txBox="1"/>
            <p:nvPr/>
          </p:nvSpPr>
          <p:spPr>
            <a:xfrm>
              <a:off x="72008" y="2874880"/>
              <a:ext cx="12050142" cy="2246769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514350" lvl="0" indent="-51435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 startAt="3"/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Проаналізуйте циклічну конструкцію: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 err="1">
                  <a:solidFill>
                    <a:srgbClr val="FFFFFF"/>
                  </a:solidFill>
                </a:rPr>
                <a:t>For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і := 1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to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2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do</a:t>
              </a:r>
              <a:endParaRPr lang="uk-UA" sz="2800" b="1" i="1" kern="0" dirty="0">
                <a:solidFill>
                  <a:srgbClr val="FFFFFF"/>
                </a:solidFill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 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For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j := 1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to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3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do</a:t>
              </a:r>
              <a:endParaRPr lang="uk-UA" sz="2800" b="1" i="1" kern="0" dirty="0">
                <a:solidFill>
                  <a:srgbClr val="FFFFFF"/>
                </a:solidFill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   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For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k := 1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to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3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do</a:t>
              </a:r>
              <a:endParaRPr lang="uk-UA" sz="2800" b="1" i="1" kern="0" dirty="0">
                <a:solidFill>
                  <a:srgbClr val="FFFFFF"/>
                </a:solidFill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      </a:t>
              </a:r>
              <a:r>
                <a:rPr lang="uk-UA" sz="2500" b="1" i="1" kern="0" dirty="0">
                  <a:solidFill>
                    <a:srgbClr val="FFFFFF"/>
                  </a:solidFill>
                </a:rPr>
                <a:t>ListBox1.</a:t>
              </a:r>
              <a:r>
                <a:rPr lang="en-US" sz="2500" b="1" i="1" kern="0" dirty="0">
                  <a:solidFill>
                    <a:srgbClr val="FFFFFF"/>
                  </a:solidFill>
                </a:rPr>
                <a:t>I</a:t>
              </a:r>
              <a:r>
                <a:rPr lang="uk-UA" sz="2500" b="1" i="1" kern="0" dirty="0" err="1">
                  <a:solidFill>
                    <a:srgbClr val="FFFFFF"/>
                  </a:solidFill>
                </a:rPr>
                <a:t>tems.Add</a:t>
              </a:r>
              <a:r>
                <a:rPr lang="uk-UA" sz="2500" b="1" i="1" kern="0" dirty="0">
                  <a:solidFill>
                    <a:srgbClr val="FFFFFF"/>
                  </a:solidFill>
                </a:rPr>
                <a:t>(</a:t>
              </a:r>
              <a:r>
                <a:rPr lang="en-US" sz="2500" b="1" i="1" kern="0" dirty="0" err="1">
                  <a:solidFill>
                    <a:srgbClr val="FFFFFF"/>
                  </a:solidFill>
                </a:rPr>
                <a:t>I</a:t>
              </a:r>
              <a:r>
                <a:rPr lang="uk-UA" sz="2500" b="1" i="1" kern="0" dirty="0" err="1">
                  <a:solidFill>
                    <a:srgbClr val="FFFFFF"/>
                  </a:solidFill>
                </a:rPr>
                <a:t>ntToStr</a:t>
              </a:r>
              <a:r>
                <a:rPr lang="uk-UA" sz="2500" b="1" i="1" kern="0" dirty="0">
                  <a:solidFill>
                    <a:srgbClr val="FFFFFF"/>
                  </a:solidFill>
                </a:rPr>
                <a:t>(i) + </a:t>
              </a:r>
              <a:r>
                <a:rPr lang="uk-UA" sz="2500" b="1" i="1" kern="0" dirty="0" err="1">
                  <a:solidFill>
                    <a:srgbClr val="FFFFFF"/>
                  </a:solidFill>
                </a:rPr>
                <a:t>IntToStr</a:t>
              </a:r>
              <a:r>
                <a:rPr lang="uk-UA" sz="2500" b="1" i="1" kern="0" dirty="0">
                  <a:solidFill>
                    <a:srgbClr val="FFFFFF"/>
                  </a:solidFill>
                </a:rPr>
                <a:t>(j) + </a:t>
              </a:r>
              <a:r>
                <a:rPr lang="uk-UA" sz="2500" b="1" i="1" kern="0" dirty="0" err="1">
                  <a:solidFill>
                    <a:srgbClr val="FFFFFF"/>
                  </a:solidFill>
                </a:rPr>
                <a:t>IntToStr</a:t>
              </a:r>
              <a:r>
                <a:rPr lang="uk-UA" sz="2500" b="1" i="1" kern="0" dirty="0">
                  <a:solidFill>
                    <a:srgbClr val="FFFFFF"/>
                  </a:solidFill>
                </a:rPr>
                <a:t>(k));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008" y="5121649"/>
              <a:ext cx="10453766" cy="1384995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а)  Назвіть тіло циклу за і, j, k.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б)  Скільки разів буде виконаний цикл за і, j, k?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в)  Що надрукує програма?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9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рядок S буде сформовано у результаті виконання фрагмента програми?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	</a:t>
            </a:r>
            <a:r>
              <a:rPr lang="uk-UA" sz="2800" b="1" i="1" kern="0" dirty="0" err="1">
                <a:solidFill>
                  <a:srgbClr val="FFFFFF"/>
                </a:solidFill>
              </a:rPr>
              <a:t>For</a:t>
            </a:r>
            <a:r>
              <a:rPr lang="uk-UA" sz="2800" b="1" i="1" kern="0" dirty="0">
                <a:solidFill>
                  <a:srgbClr val="FFFFFF"/>
                </a:solidFill>
              </a:rPr>
              <a:t> і   := 0 </a:t>
            </a:r>
            <a:r>
              <a:rPr lang="uk-UA" sz="2800" b="1" i="1" kern="0" dirty="0" err="1">
                <a:solidFill>
                  <a:srgbClr val="FFFFFF"/>
                </a:solidFill>
              </a:rPr>
              <a:t>to</a:t>
            </a:r>
            <a:r>
              <a:rPr lang="uk-UA" sz="2800" b="1" i="1" kern="0" dirty="0">
                <a:solidFill>
                  <a:srgbClr val="FFFFFF"/>
                </a:solidFill>
              </a:rPr>
              <a:t> 1 </a:t>
            </a:r>
            <a:r>
              <a:rPr lang="uk-UA" sz="2800" b="1" i="1" kern="0" dirty="0" err="1">
                <a:solidFill>
                  <a:srgbClr val="FFFFFF"/>
                </a:solidFill>
              </a:rPr>
              <a:t>do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		</a:t>
            </a:r>
            <a:r>
              <a:rPr lang="uk-UA" sz="2800" b="1" i="1" kern="0" dirty="0" err="1">
                <a:solidFill>
                  <a:srgbClr val="FFFFFF"/>
                </a:solidFill>
              </a:rPr>
              <a:t>For</a:t>
            </a:r>
            <a:r>
              <a:rPr lang="uk-UA" sz="2800" b="1" i="1" kern="0" dirty="0">
                <a:solidFill>
                  <a:srgbClr val="FFFFFF"/>
                </a:solidFill>
              </a:rPr>
              <a:t> j := 0 </a:t>
            </a:r>
            <a:r>
              <a:rPr lang="uk-UA" sz="2800" b="1" i="1" kern="0" dirty="0" err="1">
                <a:solidFill>
                  <a:srgbClr val="FFFFFF"/>
                </a:solidFill>
              </a:rPr>
              <a:t>to</a:t>
            </a:r>
            <a:r>
              <a:rPr lang="uk-UA" sz="2800" b="1" i="1" kern="0" dirty="0">
                <a:solidFill>
                  <a:srgbClr val="FFFFFF"/>
                </a:solidFill>
              </a:rPr>
              <a:t> 1 </a:t>
            </a:r>
            <a:r>
              <a:rPr lang="uk-UA" sz="2800" b="1" i="1" kern="0" dirty="0" err="1">
                <a:solidFill>
                  <a:srgbClr val="FFFFFF"/>
                </a:solidFill>
              </a:rPr>
              <a:t>do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			S := S + </a:t>
            </a:r>
            <a:r>
              <a:rPr lang="uk-UA" sz="2800" b="1" i="1" kern="0" dirty="0" err="1">
                <a:solidFill>
                  <a:srgbClr val="FFFFFF"/>
                </a:solidFill>
              </a:rPr>
              <a:t>IntToStr</a:t>
            </a:r>
            <a:r>
              <a:rPr lang="uk-UA" sz="2800" b="1" i="1" kern="0" dirty="0">
                <a:solidFill>
                  <a:srgbClr val="FFFFFF"/>
                </a:solidFill>
              </a:rPr>
              <a:t> (i)   + </a:t>
            </a:r>
            <a:r>
              <a:rPr lang="uk-UA" sz="2800" b="1" i="1" kern="0" dirty="0" err="1">
                <a:solidFill>
                  <a:srgbClr val="FFFFFF"/>
                </a:solidFill>
              </a:rPr>
              <a:t>IntToStr</a:t>
            </a:r>
            <a:r>
              <a:rPr lang="uk-UA" sz="2800" b="1" i="1" kern="0" dirty="0">
                <a:solidFill>
                  <a:srgbClr val="FFFFFF"/>
                </a:solidFill>
              </a:rPr>
              <a:t> (j);</a:t>
            </a:r>
          </a:p>
        </p:txBody>
      </p:sp>
      <p:pic>
        <p:nvPicPr>
          <p:cNvPr id="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3535297"/>
            <a:ext cx="1059599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Складіть програму для обчислення значення змінної Y = 2 * К + N при всіх значеннях змінних N = 1, 2, З і К = 2, 4, 6, 8.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5012057"/>
            <a:ext cx="1059599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Складіть програму для обчислення F = х + х</a:t>
            </a:r>
            <a:r>
              <a:rPr lang="uk-UA" sz="2800" b="1" i="1" kern="0" baseline="30000" dirty="0">
                <a:solidFill>
                  <a:srgbClr val="FFFFFF"/>
                </a:solidFill>
              </a:rPr>
              <a:t>2</a:t>
            </a:r>
            <a:r>
              <a:rPr lang="uk-UA" sz="2800" b="1" i="1" kern="0" dirty="0">
                <a:solidFill>
                  <a:srgbClr val="FFFFFF"/>
                </a:solidFill>
              </a:rPr>
              <a:t> + х</a:t>
            </a:r>
            <a:r>
              <a:rPr lang="uk-UA" sz="2800" b="1" i="1" kern="0" baseline="30000" dirty="0">
                <a:solidFill>
                  <a:srgbClr val="FFFFFF"/>
                </a:solidFill>
              </a:rPr>
              <a:t>3</a:t>
            </a:r>
            <a:r>
              <a:rPr lang="uk-UA" sz="2800" b="1" i="1" kern="0" dirty="0">
                <a:solidFill>
                  <a:srgbClr val="FFFFFF"/>
                </a:solidFill>
              </a:rPr>
              <a:t> + ... + </a:t>
            </a:r>
            <a:r>
              <a:rPr lang="uk-UA" sz="2800" b="1" i="1" kern="0" dirty="0" err="1">
                <a:solidFill>
                  <a:srgbClr val="FFFFFF"/>
                </a:solidFill>
              </a:rPr>
              <a:t>х</a:t>
            </a:r>
            <a:r>
              <a:rPr lang="uk-UA" sz="2800" b="1" i="1" kern="0" baseline="30000" dirty="0" err="1">
                <a:solidFill>
                  <a:srgbClr val="FFFFFF"/>
                </a:solidFill>
              </a:rPr>
              <a:t>n</a:t>
            </a:r>
            <a:r>
              <a:rPr lang="uk-UA" sz="2800" b="1" i="1" kern="0" dirty="0">
                <a:solidFill>
                  <a:srgbClr val="FFFFFF"/>
                </a:solidFill>
              </a:rPr>
              <a:t> для х = 0.1, 0.2...1.0 і введеного з клавіатури значення n.</a:t>
            </a:r>
          </a:p>
        </p:txBody>
      </p:sp>
    </p:spTree>
    <p:extLst>
      <p:ext uri="{BB962C8B-B14F-4D97-AF65-F5344CB8AC3E}">
        <p14:creationId xmlns:p14="http://schemas.microsoft.com/office/powerpoint/2010/main" val="388743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7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7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220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219-220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9" name="Округлена прямокутна виноска 8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77" y="324518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Іноді є потреба повторити </a:t>
            </a:r>
            <a:r>
              <a:rPr lang="uk-UA" sz="2800" b="1" i="1" kern="0" dirty="0" err="1">
                <a:solidFill>
                  <a:schemeClr val="bg1"/>
                </a:solidFill>
              </a:rPr>
              <a:t>підзадачу</a:t>
            </a:r>
            <a:r>
              <a:rPr lang="uk-UA" sz="2800" b="1" i="1" kern="0" dirty="0">
                <a:solidFill>
                  <a:schemeClr val="bg1"/>
                </a:solidFill>
              </a:rPr>
              <a:t> кілька разів усередині більш загальної задачі. Один зі способів написання такої програми — включити цикл у набір інструкцій, що повторюються всередині іншого циклу.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3145487"/>
            <a:ext cx="727317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Таку структуру, що складається з циклу в циклі,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вкладеними циклами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http://previews.123rf.com/images/oberart/oberart1503/oberart150300023/37481871-Abstract-flat-vector-illustration-of-software-coding-and-development-concepts-Design-elements-for-mo-Stock-Vect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 r="9781" b="22283"/>
          <a:stretch/>
        </p:blipFill>
        <p:spPr bwMode="auto">
          <a:xfrm>
            <a:off x="7520284" y="3028013"/>
            <a:ext cx="4601866" cy="373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2008" y="4723499"/>
            <a:ext cx="727317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Цикл називають вкладеним, якщо він розміщується всередині іншого циклу.</a:t>
            </a:r>
          </a:p>
        </p:txBody>
      </p:sp>
    </p:spTree>
    <p:extLst>
      <p:ext uri="{BB962C8B-B14F-4D97-AF65-F5344CB8AC3E}">
        <p14:creationId xmlns:p14="http://schemas.microsoft.com/office/powerpoint/2010/main" val="22022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Внутрішній і зовнішній цикли можуть бути будь-якими з трьох розглянутих раніше:</a:t>
            </a:r>
          </a:p>
        </p:txBody>
      </p:sp>
      <p:sp>
        <p:nvSpPr>
          <p:cNvPr id="3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102" name="Picture 6" descr="http://thumb9.shutterstock.com/display_pic_with_logo/1290487/390754486/stock-vector-professional-programmer-working-writing-code-at-his-big-desk-with-multiple-displays-and-laptop-3907544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6" b="13221"/>
          <a:stretch/>
        </p:blipFill>
        <p:spPr bwMode="auto">
          <a:xfrm>
            <a:off x="116978" y="2338023"/>
            <a:ext cx="5564294" cy="39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Схема 40"/>
          <p:cNvGraphicFramePr/>
          <p:nvPr/>
        </p:nvGraphicFramePr>
        <p:xfrm>
          <a:off x="5351489" y="2150870"/>
          <a:ext cx="6715247" cy="4474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73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1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1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1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41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830749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Правила організації як зовнішнього, так і внутрішнього циклів такі самі, як і для простого циклу кожного з цих видів. Вкладені цикли організовані таким чином:</a:t>
            </a:r>
          </a:p>
        </p:txBody>
      </p:sp>
      <p:grpSp>
        <p:nvGrpSpPr>
          <p:cNvPr id="8" name="Групувати 7"/>
          <p:cNvGrpSpPr/>
          <p:nvPr/>
        </p:nvGrpSpPr>
        <p:grpSpPr>
          <a:xfrm>
            <a:off x="8765276" y="1831804"/>
            <a:ext cx="3128594" cy="3702849"/>
            <a:chOff x="7809869" y="2877672"/>
            <a:chExt cx="3128594" cy="3702849"/>
          </a:xfrm>
        </p:grpSpPr>
        <p:grpSp>
          <p:nvGrpSpPr>
            <p:cNvPr id="9" name="Групувати 8"/>
            <p:cNvGrpSpPr/>
            <p:nvPr/>
          </p:nvGrpSpPr>
          <p:grpSpPr>
            <a:xfrm>
              <a:off x="7809869" y="3200838"/>
              <a:ext cx="2414773" cy="3056518"/>
              <a:chOff x="7075357" y="2990978"/>
              <a:chExt cx="2053653" cy="3056518"/>
            </a:xfrm>
          </p:grpSpPr>
          <p:cxnSp>
            <p:nvCxnSpPr>
              <p:cNvPr id="18" name="Пряма сполучна лінія 17"/>
              <p:cNvCxnSpPr/>
              <p:nvPr/>
            </p:nvCxnSpPr>
            <p:spPr>
              <a:xfrm>
                <a:off x="7075357" y="2990978"/>
                <a:ext cx="2053653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 сполучна лінія 18"/>
              <p:cNvCxnSpPr/>
              <p:nvPr/>
            </p:nvCxnSpPr>
            <p:spPr>
              <a:xfrm>
                <a:off x="7075357" y="2990978"/>
                <a:ext cx="0" cy="3056518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 сполучна лінія 19"/>
              <p:cNvCxnSpPr/>
              <p:nvPr/>
            </p:nvCxnSpPr>
            <p:spPr>
              <a:xfrm>
                <a:off x="7075357" y="6047496"/>
                <a:ext cx="2053653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увати 9"/>
            <p:cNvGrpSpPr/>
            <p:nvPr/>
          </p:nvGrpSpPr>
          <p:grpSpPr>
            <a:xfrm>
              <a:off x="8620741" y="3793400"/>
              <a:ext cx="1603902" cy="1841413"/>
              <a:chOff x="7075357" y="2990978"/>
              <a:chExt cx="2053653" cy="3056518"/>
            </a:xfrm>
          </p:grpSpPr>
          <p:cxnSp>
            <p:nvCxnSpPr>
              <p:cNvPr id="15" name="Пряма сполучна лінія 14"/>
              <p:cNvCxnSpPr/>
              <p:nvPr/>
            </p:nvCxnSpPr>
            <p:spPr>
              <a:xfrm>
                <a:off x="7075357" y="2990978"/>
                <a:ext cx="2053653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 сполучна лінія 15"/>
              <p:cNvCxnSpPr/>
              <p:nvPr/>
            </p:nvCxnSpPr>
            <p:spPr>
              <a:xfrm>
                <a:off x="7075357" y="2990978"/>
                <a:ext cx="0" cy="3056518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 сполучна лінія 16"/>
              <p:cNvCxnSpPr/>
              <p:nvPr/>
            </p:nvCxnSpPr>
            <p:spPr>
              <a:xfrm>
                <a:off x="7075357" y="6047496"/>
                <a:ext cx="2053653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0321691" y="2877672"/>
              <a:ext cx="616772" cy="64633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chemeClr val="bg1"/>
                  </a:solidFill>
                </a:rPr>
                <a:t>A</a:t>
              </a:r>
              <a:endParaRPr lang="uk-UA" sz="3600" b="1" i="1" kern="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321691" y="3593662"/>
              <a:ext cx="616772" cy="64633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chemeClr val="bg1"/>
                  </a:solidFill>
                </a:rPr>
                <a:t>B</a:t>
              </a:r>
              <a:endParaRPr lang="uk-UA" sz="3600" b="1" i="1" kern="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321691" y="5218200"/>
              <a:ext cx="616772" cy="64633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chemeClr val="bg1"/>
                  </a:solidFill>
                </a:rPr>
                <a:t>B</a:t>
              </a:r>
              <a:endParaRPr lang="uk-UA" sz="3600" b="1" i="1" kern="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21691" y="5934190"/>
              <a:ext cx="616772" cy="64633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chemeClr val="bg1"/>
                  </a:solidFill>
                </a:rPr>
                <a:t>A</a:t>
              </a:r>
              <a:endParaRPr lang="uk-UA" sz="3600" b="1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2008" y="3516899"/>
            <a:ext cx="8307494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— зовнішній цикл.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Він відкривається першим, а закривається останнім;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008" y="4975261"/>
            <a:ext cx="8307494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В — внутрішній цикл.</a:t>
            </a:r>
            <a:endParaRPr lang="en-US" sz="2800" b="1" i="1" kern="0" dirty="0">
              <a:solidFill>
                <a:srgbClr val="002060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Він відкривається останнім, а закривається першим.</a:t>
            </a:r>
          </a:p>
        </p:txBody>
      </p:sp>
      <p:sp>
        <p:nvSpPr>
          <p:cNvPr id="2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3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262082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Принцип роботи вкладених циклів такий: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1196752"/>
            <a:ext cx="10718502" cy="10156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00"/>
                </a:solidFill>
              </a:rPr>
              <a:t>Правило вкладення циклів</a:t>
            </a:r>
            <a:r>
              <a:rPr lang="uk-UA" sz="3000" b="1" i="1" kern="0" dirty="0">
                <a:solidFill>
                  <a:srgbClr val="FFFFFF"/>
                </a:solidFill>
              </a:rPr>
              <a:t>: внутрішній цикл повністю вміщується в тілі зовнішнього циклу.</a:t>
            </a: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646" y="3273248"/>
            <a:ext cx="11582504" cy="26776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першій ітерації зовнішній цикл викликає внутрішній, який виконується до свого завершення, після чого керування передається в тіло зовнішнього циклу. При другій ітерації зовнішній цикл знову викликає внутрішній. І так доти, поки не завершиться зовнішній цикл.</a:t>
            </a:r>
          </a:p>
        </p:txBody>
      </p:sp>
    </p:spTree>
    <p:extLst>
      <p:ext uri="{BB962C8B-B14F-4D97-AF65-F5344CB8AC3E}">
        <p14:creationId xmlns:p14="http://schemas.microsoft.com/office/powerpoint/2010/main" val="35578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Надрукувати числа у вигляді таблиці: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5   5   5   5   5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5   5   5   5   5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5   5   5   5   5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5648833"/>
            <a:ext cx="1205014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For </a:t>
            </a:r>
            <a:r>
              <a:rPr lang="uk-UA" sz="3200" b="1" i="1" kern="0" dirty="0">
                <a:solidFill>
                  <a:schemeClr val="bg1"/>
                </a:solidFill>
              </a:rPr>
              <a:t>і := 1 </a:t>
            </a:r>
            <a:r>
              <a:rPr lang="en-US" sz="3200" b="1" i="1" kern="0" dirty="0">
                <a:solidFill>
                  <a:schemeClr val="bg1"/>
                </a:solidFill>
              </a:rPr>
              <a:t>to 5 do S := S + '5   ';    // S — </a:t>
            </a:r>
            <a:r>
              <a:rPr lang="uk-UA" sz="3200" b="1" i="1" kern="0" dirty="0">
                <a:solidFill>
                  <a:schemeClr val="bg1"/>
                </a:solidFill>
              </a:rPr>
              <a:t>рядок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7" y="3158559"/>
            <a:ext cx="736311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Рядок із п'яти цифр можна сформувати за допомогою циклу </a:t>
            </a: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11" name="Picture 4" descr="http://thumb101.shutterstock.com/display_pic_with_logo/1816916/339098177/stock-vector-programmer-horizontal-banner-set-with-programming-elements-isolated-vector-illustration-3390981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2" b="68319"/>
          <a:stretch/>
        </p:blipFill>
        <p:spPr bwMode="auto">
          <a:xfrm>
            <a:off x="7580295" y="3158559"/>
            <a:ext cx="4541855" cy="22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повторити виведення даного рядка три рази, вставляємо цей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цикл всередину іншого: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2233094"/>
            <a:ext cx="12050142" cy="403187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For k := 1 to 3 do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{</a:t>
            </a:r>
            <a:r>
              <a:rPr lang="uk-UA" sz="3200" b="1" i="1" kern="0" dirty="0">
                <a:solidFill>
                  <a:schemeClr val="bg1"/>
                </a:solidFill>
              </a:rPr>
              <a:t>тричі виконується цикл з параметром к}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begin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S := ";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For </a:t>
            </a:r>
            <a:r>
              <a:rPr lang="uk-UA" sz="3200" b="1" i="1" kern="0" dirty="0">
                <a:solidFill>
                  <a:schemeClr val="bg1"/>
                </a:solidFill>
              </a:rPr>
              <a:t>і := 1 </a:t>
            </a:r>
            <a:r>
              <a:rPr lang="en-US" sz="3200" b="1" i="1" kern="0" dirty="0">
                <a:solidFill>
                  <a:schemeClr val="bg1"/>
                </a:solidFill>
              </a:rPr>
              <a:t>to 5 do S := S + '5 ';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{5 </a:t>
            </a:r>
            <a:r>
              <a:rPr lang="uk-UA" sz="3200" b="1" i="1" kern="0" dirty="0">
                <a:solidFill>
                  <a:schemeClr val="bg1"/>
                </a:solidFill>
              </a:rPr>
              <a:t>разів виконується цикл із параметром і</a:t>
            </a:r>
            <a:r>
              <a:rPr lang="en-US" sz="3200" b="1" i="1" kern="0" dirty="0">
                <a:solidFill>
                  <a:schemeClr val="bg1"/>
                </a:solidFill>
              </a:rPr>
              <a:t>}</a:t>
            </a:r>
            <a:endParaRPr lang="uk-UA" sz="3200" b="1" i="1" kern="0" dirty="0">
              <a:solidFill>
                <a:schemeClr val="bg1"/>
              </a:solidFill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ListBox1.Items.Add(S);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end</a:t>
            </a:r>
            <a:r>
              <a:rPr lang="en-US" sz="3200" b="1" i="1" kern="0" dirty="0">
                <a:solidFill>
                  <a:schemeClr val="bg1"/>
                </a:solidFill>
              </a:rPr>
              <a:t>;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вкладенні циклів </a:t>
            </a:r>
            <a:r>
              <a:rPr lang="uk-UA" sz="2800" b="1" i="1" kern="0" dirty="0" err="1">
                <a:solidFill>
                  <a:srgbClr val="FFFF00"/>
                </a:solidFill>
              </a:rPr>
              <a:t>For</a:t>
            </a:r>
            <a:r>
              <a:rPr lang="uk-UA" sz="2800" b="1" i="1" kern="0" dirty="0">
                <a:solidFill>
                  <a:schemeClr val="bg1"/>
                </a:solidFill>
              </a:rPr>
              <a:t> для кожного циклу як параметри повинні використовуватися різні змінні.</a:t>
            </a:r>
          </a:p>
        </p:txBody>
      </p:sp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74" name="Picture 2" descr="http://yetanotherbug.com/wp-content/uploads/2015/09/MTI1MDczOTM3MjQyNjkwODM0-1024x6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6" b="18453"/>
          <a:stretch/>
        </p:blipFill>
        <p:spPr bwMode="auto">
          <a:xfrm>
            <a:off x="1594897" y="2216835"/>
            <a:ext cx="9004363" cy="43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8007690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Надрукувати таблицю множення.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1864181"/>
            <a:ext cx="12050142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N, K</a:t>
            </a:r>
            <a:r>
              <a:rPr lang="uk-UA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>
                <a:solidFill>
                  <a:schemeClr val="bg1"/>
                </a:solidFill>
              </a:rPr>
              <a:t>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For N := 2 to 9 do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	For K</a:t>
            </a:r>
            <a:r>
              <a:rPr lang="uk-UA" sz="2800" b="1" i="1" kern="0" dirty="0">
                <a:solidFill>
                  <a:schemeClr val="bg1"/>
                </a:solidFill>
              </a:rPr>
              <a:t> := 1 </a:t>
            </a:r>
            <a:r>
              <a:rPr lang="en-US" sz="2800" b="1" i="1" kern="0" dirty="0">
                <a:solidFill>
                  <a:schemeClr val="bg1"/>
                </a:solidFill>
              </a:rPr>
              <a:t>to 9 do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		ListBox1.Items.Add(</a:t>
            </a:r>
            <a:r>
              <a:rPr lang="en-US" sz="28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800" b="1" i="1" kern="0" dirty="0">
                <a:solidFill>
                  <a:schemeClr val="bg1"/>
                </a:solidFill>
              </a:rPr>
              <a:t>(N) + 'x' +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		</a:t>
            </a:r>
            <a:r>
              <a:rPr lang="en-US" sz="28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800" b="1" i="1" kern="0" dirty="0">
                <a:solidFill>
                  <a:schemeClr val="bg1"/>
                </a:solidFill>
              </a:rPr>
              <a:t>(K) + ' = ' + </a:t>
            </a:r>
            <a:r>
              <a:rPr lang="en-US" sz="28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800" b="1" i="1" kern="0" dirty="0">
                <a:solidFill>
                  <a:schemeClr val="bg1"/>
                </a:solidFill>
              </a:rPr>
              <a:t>(N * K));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	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ListBox1.Items.Add(‘----------------');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	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b="36260"/>
          <a:stretch/>
        </p:blipFill>
        <p:spPr>
          <a:xfrm>
            <a:off x="8274570" y="1196763"/>
            <a:ext cx="3847580" cy="2382366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9237</TotalTime>
  <Words>818</Words>
  <Application>Microsoft Office PowerPoint</Application>
  <PresentationFormat>Широкий екран</PresentationFormat>
  <Paragraphs>121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Verdana</vt:lpstr>
      <vt:lpstr>Wingdings</vt:lpstr>
      <vt:lpstr>Тема Office</vt:lpstr>
      <vt:lpstr>Складання алгоритмів опрацювання величин у навчальному середовищі програмування, їх налагодження і виконання.</vt:lpstr>
      <vt:lpstr>Складання циклічних алгоритмів опрацювання величин</vt:lpstr>
      <vt:lpstr>Складання циклічних алгоритмів опрацювання величин</vt:lpstr>
      <vt:lpstr>Складання циклічних алгоритмів опрацювання величин</vt:lpstr>
      <vt:lpstr>Складання циклічних алгоритмів опрацювання величин</vt:lpstr>
      <vt:lpstr>Складання циклічних алгоритмів опрацювання величин</vt:lpstr>
      <vt:lpstr>Складання циклічних алгоритмів опрацювання величин</vt:lpstr>
      <vt:lpstr>Складання циклічних алгоритмів опрацювання величин</vt:lpstr>
      <vt:lpstr>Складання циклічних алгоритмів опрацювання величин</vt:lpstr>
      <vt:lpstr>Презентація PowerPoint</vt:lpstr>
      <vt:lpstr>Складання циклічних алгоритмів опрацювання величин</vt:lpstr>
      <vt:lpstr>Розгадайте ребус</vt:lpstr>
      <vt:lpstr>Питання для самоперевірки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544</cp:revision>
  <dcterms:created xsi:type="dcterms:W3CDTF">2016-06-06T19:48:43Z</dcterms:created>
  <dcterms:modified xsi:type="dcterms:W3CDTF">2019-07-20T20:47:02Z</dcterms:modified>
</cp:coreProperties>
</file>