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731" r:id="rId4"/>
    <p:sldId id="732" r:id="rId5"/>
    <p:sldId id="733" r:id="rId6"/>
    <p:sldId id="734" r:id="rId7"/>
    <p:sldId id="735" r:id="rId8"/>
    <p:sldId id="736" r:id="rId9"/>
    <p:sldId id="737" r:id="rId10"/>
    <p:sldId id="738" r:id="rId11"/>
    <p:sldId id="739" r:id="rId12"/>
    <p:sldId id="741" r:id="rId13"/>
    <p:sldId id="744" r:id="rId14"/>
    <p:sldId id="745" r:id="rId15"/>
    <p:sldId id="746" r:id="rId16"/>
    <p:sldId id="747" r:id="rId17"/>
    <p:sldId id="748" r:id="rId18"/>
    <p:sldId id="749" r:id="rId19"/>
    <p:sldId id="750" r:id="rId20"/>
    <p:sldId id="751" r:id="rId21"/>
    <p:sldId id="743" r:id="rId22"/>
    <p:sldId id="752" r:id="rId23"/>
    <p:sldId id="331" r:id="rId24"/>
    <p:sldId id="753" r:id="rId25"/>
    <p:sldId id="259" r:id="rId26"/>
    <p:sldId id="261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DD6716"/>
    <a:srgbClr val="19426B"/>
    <a:srgbClr val="40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ий стиль 1 –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задаються початкові значення </a:t>
          </a:r>
          <a:r>
            <a:rPr lang="uk-UA" sz="2400" b="1" i="1" noProof="0" dirty="0">
              <a:solidFill>
                <a:schemeClr val="bg1"/>
              </a:solidFill>
            </a:rPr>
            <a:t>А</a:t>
          </a:r>
          <a:r>
            <a:rPr lang="uk-UA" sz="2400" i="1" noProof="0" dirty="0">
              <a:solidFill>
                <a:schemeClr val="bg1"/>
              </a:solidFill>
            </a:rPr>
            <a:t>, — першого члена послідовності,</a:t>
          </a:r>
          <a:br>
            <a:rPr lang="en-US" sz="2400" i="1" noProof="0" dirty="0">
              <a:solidFill>
                <a:schemeClr val="bg1"/>
              </a:solidFill>
            </a:rPr>
          </a:br>
          <a:r>
            <a:rPr lang="uk-UA" sz="2400" b="1" i="1" noProof="0" dirty="0">
              <a:solidFill>
                <a:schemeClr val="bg1"/>
              </a:solidFill>
            </a:rPr>
            <a:t>n</a:t>
          </a:r>
          <a:r>
            <a:rPr lang="uk-UA" sz="2400" i="1" noProof="0" dirty="0">
              <a:solidFill>
                <a:schemeClr val="bg1"/>
              </a:solidFill>
            </a:rPr>
            <a:t> — кількості членів, які потрібно обчислити;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задаються початкові значення лічильника членів послідовності</a:t>
          </a:r>
          <a:br>
            <a:rPr lang="en-US" sz="2400" i="1" noProof="0" dirty="0">
              <a:solidFill>
                <a:schemeClr val="bg1"/>
              </a:solidFill>
            </a:rPr>
          </a:br>
          <a:r>
            <a:rPr lang="uk-UA" sz="2400" i="1" noProof="0" dirty="0">
              <a:solidFill>
                <a:schemeClr val="bg1"/>
              </a:solidFill>
            </a:rPr>
            <a:t>(і := 0) і суми (S := 0);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поки номер </a:t>
          </a:r>
          <a:r>
            <a:rPr lang="uk-UA" sz="2400" b="1" i="1" noProof="0" dirty="0">
              <a:solidFill>
                <a:srgbClr val="002060"/>
              </a:solidFill>
            </a:rPr>
            <a:t>і</a:t>
          </a:r>
          <a:r>
            <a:rPr lang="uk-UA" sz="2400" i="1" noProof="0" dirty="0">
              <a:solidFill>
                <a:srgbClr val="002060"/>
              </a:solidFill>
            </a:rPr>
            <a:t>-то члена послідовності, який обчислено, не досягне значення </a:t>
          </a:r>
          <a:r>
            <a:rPr lang="en-US" sz="2400" b="1" i="1" noProof="0" dirty="0">
              <a:solidFill>
                <a:srgbClr val="002060"/>
              </a:solidFill>
            </a:rPr>
            <a:t>n</a:t>
          </a:r>
          <a:r>
            <a:rPr lang="uk-UA" sz="2400" i="1" noProof="0" dirty="0">
              <a:solidFill>
                <a:srgbClr val="00206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91901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94479" custLinFactNeighborY="-10866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206462" custLinFactNeighborY="-10866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94216" y="197533"/>
          <a:ext cx="1294779" cy="90634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2" y="456489"/>
        <a:ext cx="906345" cy="388434"/>
      </dsp:txXfrm>
    </dsp:sp>
    <dsp:sp modelId="{3F244AEF-BD16-4508-9A5A-9640B519654B}">
      <dsp:nvSpPr>
        <dsp:cNvPr id="0" name=""/>
        <dsp:cNvSpPr/>
      </dsp:nvSpPr>
      <dsp:spPr>
        <a:xfrm rot="5400000">
          <a:off x="6091521" y="-5147777"/>
          <a:ext cx="773445" cy="11143796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задаються початкові значення </a:t>
          </a:r>
          <a:r>
            <a:rPr lang="uk-UA" sz="2400" b="1" i="1" kern="1200" noProof="0" dirty="0">
              <a:solidFill>
                <a:schemeClr val="bg1"/>
              </a:solidFill>
            </a:rPr>
            <a:t>А</a:t>
          </a:r>
          <a:r>
            <a:rPr lang="uk-UA" sz="2400" i="1" kern="1200" noProof="0" dirty="0">
              <a:solidFill>
                <a:schemeClr val="bg1"/>
              </a:solidFill>
            </a:rPr>
            <a:t>, — першого члена послідовності,</a:t>
          </a:r>
          <a:br>
            <a:rPr lang="en-US" sz="2400" i="1" kern="1200" noProof="0" dirty="0">
              <a:solidFill>
                <a:schemeClr val="bg1"/>
              </a:solidFill>
            </a:rPr>
          </a:br>
          <a:r>
            <a:rPr lang="uk-UA" sz="2400" b="1" i="1" kern="1200" noProof="0" dirty="0">
              <a:solidFill>
                <a:schemeClr val="bg1"/>
              </a:solidFill>
            </a:rPr>
            <a:t>n</a:t>
          </a:r>
          <a:r>
            <a:rPr lang="uk-UA" sz="2400" i="1" kern="1200" noProof="0" dirty="0">
              <a:solidFill>
                <a:schemeClr val="bg1"/>
              </a:solidFill>
            </a:rPr>
            <a:t> — кількості членів, які потрібно обчислити;</a:t>
          </a:r>
        </a:p>
      </dsp:txBody>
      <dsp:txXfrm rot="-5400000">
        <a:off x="906346" y="75154"/>
        <a:ext cx="11106040" cy="697933"/>
      </dsp:txXfrm>
    </dsp:sp>
    <dsp:sp modelId="{CA699784-EE11-48B7-BD5B-E6C7811778B0}">
      <dsp:nvSpPr>
        <dsp:cNvPr id="0" name=""/>
        <dsp:cNvSpPr/>
      </dsp:nvSpPr>
      <dsp:spPr>
        <a:xfrm rot="5400000">
          <a:off x="-194216" y="1318544"/>
          <a:ext cx="1294779" cy="906345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2" y="1577500"/>
        <a:ext cx="906345" cy="388434"/>
      </dsp:txXfrm>
    </dsp:sp>
    <dsp:sp modelId="{E5CB376A-E1F5-4E26-86CA-E248F361C893}">
      <dsp:nvSpPr>
        <dsp:cNvPr id="0" name=""/>
        <dsp:cNvSpPr/>
      </dsp:nvSpPr>
      <dsp:spPr>
        <a:xfrm rot="5400000">
          <a:off x="6080673" y="-4118216"/>
          <a:ext cx="795141" cy="11143796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задаються початкові значення лічильника членів послідовності</a:t>
          </a:r>
          <a:br>
            <a:rPr lang="en-US" sz="2400" i="1" kern="1200" noProof="0" dirty="0">
              <a:solidFill>
                <a:schemeClr val="bg1"/>
              </a:solidFill>
            </a:rPr>
          </a:br>
          <a:r>
            <a:rPr lang="uk-UA" sz="2400" i="1" kern="1200" noProof="0" dirty="0">
              <a:solidFill>
                <a:schemeClr val="bg1"/>
              </a:solidFill>
            </a:rPr>
            <a:t>(і := 0) і суми (S := 0);</a:t>
          </a:r>
        </a:p>
      </dsp:txBody>
      <dsp:txXfrm rot="-5400000">
        <a:off x="906346" y="1094927"/>
        <a:ext cx="11104980" cy="717509"/>
      </dsp:txXfrm>
    </dsp:sp>
    <dsp:sp modelId="{D547829D-0660-4ECE-8B9B-4DD150AEB617}">
      <dsp:nvSpPr>
        <dsp:cNvPr id="0" name=""/>
        <dsp:cNvSpPr/>
      </dsp:nvSpPr>
      <dsp:spPr>
        <a:xfrm rot="5400000">
          <a:off x="-194216" y="2887550"/>
          <a:ext cx="1294779" cy="90634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3146506"/>
        <a:ext cx="906345" cy="388434"/>
      </dsp:txXfrm>
    </dsp:sp>
    <dsp:sp modelId="{9E04A936-A0BD-4697-B593-D6F4E69814DB}">
      <dsp:nvSpPr>
        <dsp:cNvPr id="0" name=""/>
        <dsp:cNvSpPr/>
      </dsp:nvSpPr>
      <dsp:spPr>
        <a:xfrm rot="5400000">
          <a:off x="5609444" y="-2549210"/>
          <a:ext cx="1737598" cy="11143796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поки номер </a:t>
          </a:r>
          <a:r>
            <a:rPr lang="uk-UA" sz="2400" b="1" i="1" kern="1200" noProof="0" dirty="0">
              <a:solidFill>
                <a:srgbClr val="002060"/>
              </a:solidFill>
            </a:rPr>
            <a:t>і</a:t>
          </a:r>
          <a:r>
            <a:rPr lang="uk-UA" sz="2400" i="1" kern="1200" noProof="0" dirty="0">
              <a:solidFill>
                <a:srgbClr val="002060"/>
              </a:solidFill>
            </a:rPr>
            <a:t>-то члена послідовності, який обчислено, не досягне значення </a:t>
          </a:r>
          <a:r>
            <a:rPr lang="en-US" sz="2400" b="1" i="1" kern="1200" noProof="0" dirty="0">
              <a:solidFill>
                <a:srgbClr val="002060"/>
              </a:solidFill>
            </a:rPr>
            <a:t>n</a:t>
          </a:r>
          <a:r>
            <a:rPr lang="uk-UA" sz="2400" i="1" kern="1200" noProof="0" dirty="0">
              <a:solidFill>
                <a:srgbClr val="002060"/>
              </a:solidFill>
            </a:rPr>
            <a:t>— заданої кількості членів, повторюються дії: номер поточного доданка збільшується на 1; обчислюється значення наступного доданка А, обчислене значення А додається до суми S.</a:t>
          </a:r>
        </a:p>
      </dsp:txBody>
      <dsp:txXfrm rot="-5400000">
        <a:off x="906346" y="2238711"/>
        <a:ext cx="11058973" cy="156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/>
          <a:stretch/>
        </p:blipFill>
        <p:spPr>
          <a:xfrm>
            <a:off x="0" y="-12176"/>
            <a:ext cx="4747751" cy="632091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55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847771" y="665538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Цикл з передумовою</a:t>
            </a:r>
          </a:p>
        </p:txBody>
      </p:sp>
      <p:pic>
        <p:nvPicPr>
          <p:cNvPr id="11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Даними цієї задачі є перший доданок. Вводитимемо його в поле.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442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початком циклу присвоїмо: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893207"/>
            <a:ext cx="4013294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Змінній </a:t>
            </a:r>
            <a:r>
              <a:rPr lang="en-US" sz="3600" b="1" i="1" kern="0" dirty="0">
                <a:solidFill>
                  <a:srgbClr val="FFFF00"/>
                </a:solidFill>
              </a:rPr>
              <a:t>s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7535" y="2893207"/>
            <a:ext cx="7874616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Змінній </a:t>
            </a:r>
            <a:r>
              <a:rPr lang="en-US" sz="3600" b="1" i="1" kern="0" dirty="0">
                <a:solidFill>
                  <a:srgbClr val="FFFF00"/>
                </a:solidFill>
              </a:rPr>
              <a:t>n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659708"/>
            <a:ext cx="4013294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яку використаємо для збереження суми, значення першого доданка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7535" y="4659708"/>
            <a:ext cx="7874616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яку використаємо для збереження кількості взятих доданків, присвоїмо значення 1, бо в сумі вже враховано один (перший) доданок.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1528327" y="3428308"/>
            <a:ext cx="1100657" cy="142129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ліво 13"/>
          <p:cNvSpPr/>
          <p:nvPr/>
        </p:nvSpPr>
        <p:spPr>
          <a:xfrm rot="16200000">
            <a:off x="7634515" y="3428308"/>
            <a:ext cx="1100657" cy="142129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суми потрібно додавати наступні доданки, поки ця сума буде меншою, або дорівнюватиме </a:t>
            </a:r>
            <a:r>
              <a:rPr lang="uk-UA" sz="2800" b="1" i="1" kern="0" dirty="0">
                <a:solidFill>
                  <a:srgbClr val="FFFF00"/>
                </a:solidFill>
              </a:rPr>
              <a:t>100</a:t>
            </a:r>
            <a:r>
              <a:rPr lang="uk-UA" sz="2800" b="1" i="1" kern="0" dirty="0">
                <a:solidFill>
                  <a:srgbClr val="FFFFFF"/>
                </a:solidFill>
              </a:rPr>
              <a:t>. Тому логічний вираз у заголовку циклу матиме вигляд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45343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s &lt;= 100 </a:t>
            </a:r>
            <a:endParaRPr lang="uk-UA" sz="54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83672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тілі циклу шукатимемо наступний доданок, додаватимемо його до поточного значення суми і збільшуватимемо кількість доданих доданків на 1.</a:t>
            </a:r>
          </a:p>
        </p:txBody>
      </p:sp>
    </p:spTree>
    <p:extLst>
      <p:ext uri="{BB962C8B-B14F-4D97-AF65-F5344CB8AC3E}">
        <p14:creationId xmlns:p14="http://schemas.microsoft.com/office/powerpoint/2010/main" val="35571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Відповідний фрагмент проекту матиме такий вигляд: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806681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rgbClr val="FFFFFF"/>
                </a:solidFill>
              </a:rPr>
              <a:t> a, s: real; n: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 := </a:t>
            </a:r>
            <a:r>
              <a:rPr lang="en-US" sz="2800" b="1" i="1" kern="0" dirty="0" err="1">
                <a:solidFill>
                  <a:srgbClr val="FFFFFF"/>
                </a:solidFill>
              </a:rPr>
              <a:t>StrToFloat</a:t>
            </a:r>
            <a:r>
              <a:rPr lang="en-US" sz="2800" b="1" i="1" kern="0" dirty="0">
                <a:solidFill>
                  <a:srgbClr val="FFFFFF"/>
                </a:solidFill>
              </a:rPr>
              <a:t> (Edit1.Text);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 := a; n :=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while s &lt;=100 do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 := a+3;   s := </a:t>
            </a:r>
            <a:r>
              <a:rPr lang="en-US" sz="2800" b="1" i="1" kern="0" dirty="0" err="1">
                <a:solidFill>
                  <a:srgbClr val="FFFFFF"/>
                </a:solidFill>
              </a:rPr>
              <a:t>s+a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n := n+1;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end;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Label1.Caption := </a:t>
            </a:r>
            <a:r>
              <a:rPr lang="en-US" sz="2800" b="1" i="1" kern="0" dirty="0" err="1">
                <a:solidFill>
                  <a:srgbClr val="FFFFFF"/>
                </a:solidFill>
              </a:rPr>
              <a:t>IntToStr</a:t>
            </a:r>
            <a:r>
              <a:rPr lang="en-US" sz="2800" b="1" i="1" kern="0" dirty="0">
                <a:solidFill>
                  <a:srgbClr val="FFFFFF"/>
                </a:solidFill>
              </a:rPr>
              <a:t>(n);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583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3803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Необхідно задавати початкові значення змінних, використовуваних у циклі.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1196763"/>
            <a:ext cx="4669790" cy="5472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8" y="2808345"/>
            <a:ext cx="738035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при першій перевірці умова виявиться хибною, тіло циклу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chemeClr val="bg1"/>
                </a:solidFill>
              </a:rPr>
              <a:t> не виконається жодного разу.</a:t>
            </a:r>
          </a:p>
        </p:txBody>
      </p:sp>
    </p:spTree>
    <p:extLst>
      <p:ext uri="{BB962C8B-B14F-4D97-AF65-F5344CB8AC3E}">
        <p14:creationId xmlns:p14="http://schemas.microsoft.com/office/powerpoint/2010/main" val="16414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Виконати цикл із передумовою при різних початкових значеннях змінної: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57535"/>
            <a:ext cx="12050142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i="1" kern="0" dirty="0" err="1">
                <a:solidFill>
                  <a:schemeClr val="bg1"/>
                </a:solidFill>
              </a:rPr>
              <a:t>While</a:t>
            </a:r>
            <a:r>
              <a:rPr lang="ru-RU" sz="3600" b="1" i="1" kern="0" dirty="0">
                <a:solidFill>
                  <a:schemeClr val="bg1"/>
                </a:solidFill>
              </a:rPr>
              <a:t> X &lt;= 10 </a:t>
            </a:r>
            <a:r>
              <a:rPr lang="ru-RU" sz="3600" b="1" i="1" kern="0" dirty="0" err="1">
                <a:solidFill>
                  <a:schemeClr val="bg1"/>
                </a:solidFill>
              </a:rPr>
              <a:t>do</a:t>
            </a:r>
            <a:r>
              <a:rPr lang="ru-RU" sz="3600" b="1" i="1" kern="0" dirty="0">
                <a:solidFill>
                  <a:schemeClr val="bg1"/>
                </a:solidFill>
              </a:rPr>
              <a:t> X := Х+1;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72008" y="3003976"/>
          <a:ext cx="12050142" cy="325966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02755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400812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4014470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</a:tblGrid>
              <a:tr h="1232312"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Початкове</a:t>
                      </a:r>
                    </a:p>
                    <a:p>
                      <a:pPr algn="ctr"/>
                      <a:r>
                        <a:rPr lang="uk-UA" sz="2800" i="1" noProof="0" dirty="0"/>
                        <a:t>значення 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Значення</a:t>
                      </a:r>
                      <a:r>
                        <a:rPr lang="uk-UA" sz="2800" i="1" baseline="0" noProof="0" dirty="0"/>
                        <a:t> Х після виконання циклу</a:t>
                      </a:r>
                      <a:endParaRPr lang="uk-UA" sz="28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/>
                        <a:t>Кількість повторень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675784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675784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675784"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i="1" noProof="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8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Логіка цього циклу змушує програму працювати вічно (нескінченний цикл).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chemeClr val="bg1"/>
                </a:solidFill>
              </a:rPr>
              <a:t>Num</a:t>
            </a:r>
            <a:r>
              <a:rPr lang="en-US" sz="3200" b="1" i="1" kern="0" dirty="0">
                <a:solidFill>
                  <a:schemeClr val="bg1"/>
                </a:solidFill>
              </a:rPr>
              <a:t> := 0;</a:t>
            </a:r>
            <a:endParaRPr lang="uk-UA" sz="3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While </a:t>
            </a:r>
            <a:r>
              <a:rPr lang="en-US" sz="3200" b="1" i="1" kern="0" dirty="0" err="1">
                <a:solidFill>
                  <a:schemeClr val="bg1"/>
                </a:solidFill>
              </a:rPr>
              <a:t>Num</a:t>
            </a:r>
            <a:r>
              <a:rPr lang="en-US" sz="3200" b="1" i="1" kern="0" dirty="0">
                <a:solidFill>
                  <a:schemeClr val="bg1"/>
                </a:solidFill>
              </a:rPr>
              <a:t> &lt; 20 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	</a:t>
            </a:r>
            <a:r>
              <a:rPr lang="en-US" sz="3200" b="1" i="1" kern="0" dirty="0">
                <a:solidFill>
                  <a:schemeClr val="bg1"/>
                </a:solidFill>
              </a:rPr>
              <a:t>Label1.Caption := </a:t>
            </a:r>
            <a:r>
              <a:rPr lang="en-US" sz="3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200" b="1" i="1" kern="0" dirty="0">
                <a:solidFill>
                  <a:schemeClr val="bg1"/>
                </a:solidFill>
              </a:rPr>
              <a:t>(</a:t>
            </a:r>
            <a:r>
              <a:rPr lang="en-US" sz="3200" b="1" i="1" kern="0" dirty="0" err="1">
                <a:solidFill>
                  <a:schemeClr val="bg1"/>
                </a:solidFill>
              </a:rPr>
              <a:t>Num</a:t>
            </a:r>
            <a:r>
              <a:rPr lang="en-US" sz="3200" b="1" i="1" kern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005398"/>
            <a:ext cx="5307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переривання нескінченного циклу треба натиснути сполучення клавіш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chemeClr val="bg1"/>
                </a:solidFill>
              </a:rPr>
              <a:t> + </a:t>
            </a:r>
            <a:r>
              <a:rPr lang="en-US" sz="2800" b="1" i="1" kern="0" dirty="0">
                <a:solidFill>
                  <a:srgbClr val="FFFF00"/>
                </a:solidFill>
              </a:rPr>
              <a:t>Break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266" y="4005398"/>
            <a:ext cx="2813975" cy="2277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601" y="3974918"/>
            <a:ext cx="1970549" cy="2292584"/>
          </a:xfrm>
          <a:prstGeom prst="rect">
            <a:avLst/>
          </a:prstGeom>
        </p:spPr>
      </p:pic>
      <p:sp>
        <p:nvSpPr>
          <p:cNvPr id="10" name="Плюс 9"/>
          <p:cNvSpPr/>
          <p:nvPr/>
        </p:nvSpPr>
        <p:spPr>
          <a:xfrm>
            <a:off x="8403321" y="4338902"/>
            <a:ext cx="1610239" cy="1610239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15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</a:t>
            </a:r>
            <a:br>
              <a:rPr lang="uk-UA" dirty="0"/>
            </a:br>
            <a:r>
              <a:rPr lang="uk-UA" dirty="0"/>
              <a:t>з передумовою </a:t>
            </a:r>
            <a:r>
              <a:rPr lang="uk-UA" dirty="0" err="1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2736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побачити зміну значень у ході виконання циклу, в тіло циклу включать виклик методу: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50504"/>
            <a:ext cx="7273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chemeClr val="bg1"/>
                </a:solidFill>
              </a:rPr>
              <a:t>Application.ProcessMessages</a:t>
            </a:r>
            <a:endParaRPr lang="en-US" sz="3200" b="1" i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.tqn.com/y/delphi/1/0/c/f/application.processmessag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1196763"/>
            <a:ext cx="4547870" cy="54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23" b="83821" l="6667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2" y="3042891"/>
            <a:ext cx="3456384" cy="36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6996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A: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uk-UA" sz="2800" b="1" i="1" kern="0" dirty="0">
                <a:solidFill>
                  <a:schemeClr val="bg1"/>
                </a:solidFill>
              </a:rPr>
              <a:t>А := 1; // Початкове значення А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While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 о 100 </a:t>
            </a:r>
            <a:r>
              <a:rPr lang="en-US" sz="2800" b="1" i="1" kern="0" dirty="0">
                <a:solidFill>
                  <a:schemeClr val="bg1"/>
                </a:solidFill>
              </a:rPr>
              <a:t>do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  begin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+ 1;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Label1.Caption := </a:t>
            </a:r>
            <a:r>
              <a:rPr lang="en-US" sz="28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800" b="1" i="1" kern="0" dirty="0">
                <a:solidFill>
                  <a:schemeClr val="bg1"/>
                </a:solidFill>
              </a:rPr>
              <a:t>(A);</a:t>
            </a: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</a:t>
            </a:r>
            <a:r>
              <a:rPr lang="en-US" sz="2800" b="1" i="1" kern="0" dirty="0" err="1">
                <a:solidFill>
                  <a:schemeClr val="bg1"/>
                </a:solidFill>
              </a:rPr>
              <a:t>Application.ProcessMessages</a:t>
            </a:r>
            <a:r>
              <a:rPr lang="en-US" sz="2800" b="1" i="1" kern="0" dirty="0">
                <a:solidFill>
                  <a:schemeClr val="bg1"/>
                </a:solidFill>
              </a:rPr>
              <a:t>; // </a:t>
            </a:r>
            <a:r>
              <a:rPr lang="uk-UA" sz="2800" b="1" i="1" kern="0" dirty="0">
                <a:solidFill>
                  <a:schemeClr val="bg1"/>
                </a:solidFill>
              </a:rPr>
              <a:t>обробка повідомлень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marL="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Sleep(100); // </a:t>
            </a:r>
            <a:r>
              <a:rPr lang="uk-UA" sz="2800" b="1" i="1" kern="0" dirty="0">
                <a:solidFill>
                  <a:schemeClr val="bg1"/>
                </a:solidFill>
              </a:rPr>
              <a:t>зупинка на 0,1 с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1" y="1699683"/>
            <a:ext cx="3740150" cy="29258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8" y="38523"/>
            <a:ext cx="1205014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Поки А менше за 100, збільшувати значення А на одиницю і виводити значення змінної у </a:t>
            </a:r>
            <a:r>
              <a:rPr lang="en-US" sz="2400" b="1" i="1" kern="0" dirty="0">
                <a:solidFill>
                  <a:schemeClr val="bg1"/>
                </a:solidFill>
              </a:rPr>
              <a:t>Label</a:t>
            </a:r>
            <a:r>
              <a:rPr lang="uk-UA" sz="2400" b="1" i="1" kern="0" dirty="0">
                <a:solidFill>
                  <a:schemeClr val="bg1"/>
                </a:solidFill>
              </a:rPr>
              <a:t>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призупинення роботи програми на 100 </a:t>
            </a:r>
            <a:r>
              <a:rPr lang="uk-UA" sz="2400" b="1" i="1" kern="0" dirty="0" err="1">
                <a:solidFill>
                  <a:schemeClr val="bg1"/>
                </a:solidFill>
              </a:rPr>
              <a:t>мілісекунд</a:t>
            </a:r>
            <a:r>
              <a:rPr lang="uk-UA" sz="2400" b="1" i="1" kern="0" dirty="0">
                <a:solidFill>
                  <a:schemeClr val="bg1"/>
                </a:solidFill>
              </a:rPr>
              <a:t> використано процедуру </a:t>
            </a:r>
            <a:r>
              <a:rPr lang="en-US" sz="2400" b="1" i="1" kern="0" dirty="0">
                <a:solidFill>
                  <a:srgbClr val="FFFF00"/>
                </a:solidFill>
              </a:rPr>
              <a:t>Sleep</a:t>
            </a:r>
            <a:r>
              <a:rPr lang="en-US" sz="2400" b="1" i="1" kern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938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Алгоритм обчислення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-го члена послідовності натуральних чисел і суми п членів складається з таких дій: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72008" y="2699657"/>
          <a:ext cx="12050142" cy="399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1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 обчислення суми n членів числової послідовності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20 елементів послідовності чисел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2,5; 3,0; 3,5; 4,0...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	// Задаються початкові значення: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S := 0;		//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:= 0;		// лічильника доданків 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:= 2.5;	</a:t>
            </a:r>
            <a:r>
              <a:rPr lang="en-US" sz="2800" b="1" i="1" kern="0" dirty="0">
                <a:solidFill>
                  <a:schemeClr val="bg1"/>
                </a:solidFill>
              </a:rPr>
              <a:t>	</a:t>
            </a:r>
            <a:r>
              <a:rPr lang="uk-UA" sz="2800" b="1" i="1" kern="0" dirty="0">
                <a:solidFill>
                  <a:schemeClr val="bg1"/>
                </a:solidFill>
              </a:rPr>
              <a:t>// доданка 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chemeClr val="bg1"/>
                </a:solidFill>
              </a:rPr>
              <a:t> і &lt; 20 </a:t>
            </a:r>
            <a:r>
              <a:rPr lang="uk-UA" sz="2800" b="1" i="1" kern="0" dirty="0" err="1">
                <a:solidFill>
                  <a:schemeClr val="bg1"/>
                </a:solidFill>
              </a:rPr>
              <a:t>do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begin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S := S + A;</a:t>
            </a:r>
            <a:r>
              <a:rPr lang="en-US" sz="2800" b="1" i="1" kern="0" dirty="0">
                <a:solidFill>
                  <a:schemeClr val="bg1"/>
                </a:solidFill>
              </a:rPr>
              <a:t>	//</a:t>
            </a:r>
            <a:r>
              <a:rPr lang="uk-UA" sz="2800" b="1" i="1" kern="0" dirty="0">
                <a:solidFill>
                  <a:schemeClr val="bg1"/>
                </a:solidFill>
              </a:rPr>
              <a:t> додається до суми 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А := А + 0.5;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//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chemeClr val="bg1"/>
                </a:solidFill>
              </a:rPr>
              <a:t>обчислюється наступне значення доданка А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і := і + 1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end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486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і як виконується команда циклу з лічильником в </a:t>
            </a:r>
            <a:r>
              <a:rPr lang="uk-UA" sz="2800" b="1" i="1" kern="0" dirty="0" err="1">
                <a:solidFill>
                  <a:srgbClr val="FFFFFF"/>
                </a:solidFill>
              </a:rPr>
              <a:t>Object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Pascal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3100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і як виконується блок-схема циклу з передумовою?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309437"/>
            <a:ext cx="624030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випадках в алгоритмах використовується цикл з лічильником, а в яких - цикл з передумовою?</a:t>
            </a:r>
          </a:p>
        </p:txBody>
      </p:sp>
      <p:pic>
        <p:nvPicPr>
          <p:cNvPr id="3" name="Picture 2" descr="essentials, interaction, repeat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35" y="3347622"/>
            <a:ext cx="2862097" cy="291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1852083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 err="1">
                <a:solidFill>
                  <a:srgbClr val="FFFF00"/>
                </a:solidFill>
              </a:rPr>
              <a:t>var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uk-UA" sz="2200" b="1" i="1" kern="0" dirty="0">
                <a:solidFill>
                  <a:schemeClr val="bg1"/>
                </a:solidFill>
              </a:rPr>
              <a:t>і: </a:t>
            </a:r>
            <a:r>
              <a:rPr lang="en-US" sz="2200" b="1" i="1" kern="0" dirty="0">
                <a:solidFill>
                  <a:schemeClr val="bg1"/>
                </a:solidFill>
              </a:rPr>
              <a:t>Integer;  A, S: Double;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	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Задаються: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S:=1; </a:t>
            </a:r>
            <a:r>
              <a:rPr lang="uk-UA" sz="2200" b="1" i="1" kern="0" dirty="0">
                <a:solidFill>
                  <a:schemeClr val="bg1"/>
                </a:solidFill>
              </a:rPr>
              <a:t>	</a:t>
            </a:r>
            <a:r>
              <a:rPr lang="en-US" sz="2200" b="1" i="1" kern="0" dirty="0">
                <a:solidFill>
                  <a:schemeClr val="bg1"/>
                </a:solidFill>
              </a:rPr>
              <a:t>// </a:t>
            </a:r>
            <a:r>
              <a:rPr lang="uk-UA" sz="2200" b="1" i="1" kern="0" dirty="0">
                <a:solidFill>
                  <a:schemeClr val="bg1"/>
                </a:solidFill>
              </a:rPr>
              <a:t>початкове значення суми </a:t>
            </a:r>
            <a:r>
              <a:rPr lang="en-US" sz="2200" b="1" i="1" kern="0" dirty="0">
                <a:solidFill>
                  <a:schemeClr val="bg1"/>
                </a:solidFill>
              </a:rPr>
              <a:t>S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А:=1;    	// значення першого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і:=1;     	// номер першого доданка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While</a:t>
            </a:r>
            <a:r>
              <a:rPr lang="en-US" sz="2200" b="1" i="1" kern="0" dirty="0">
                <a:solidFill>
                  <a:schemeClr val="bg1"/>
                </a:solidFill>
              </a:rPr>
              <a:t> A&gt;0.01 </a:t>
            </a:r>
            <a:r>
              <a:rPr lang="en-US" sz="2200" b="1" i="1" kern="0" dirty="0">
                <a:solidFill>
                  <a:srgbClr val="FFFF00"/>
                </a:solidFill>
              </a:rPr>
              <a:t>do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і := і + 1;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chemeClr val="bg1"/>
                </a:solidFill>
              </a:rPr>
              <a:t>А := 1/і; 	// Обчислення доданка А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S := S + </a:t>
            </a:r>
            <a:r>
              <a:rPr lang="uk-UA" sz="2200" b="1" i="1" kern="0" dirty="0">
                <a:solidFill>
                  <a:schemeClr val="bg1"/>
                </a:solidFill>
              </a:rPr>
              <a:t>А;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Label2.Caption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('0.####', A);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Edit1</a:t>
            </a:r>
            <a:r>
              <a:rPr lang="uk-UA" sz="2200" b="1" i="1" kern="0" dirty="0">
                <a:solidFill>
                  <a:schemeClr val="bg1"/>
                </a:solidFill>
              </a:rPr>
              <a:t>.</a:t>
            </a:r>
            <a:r>
              <a:rPr lang="en-US" sz="2200" b="1" i="1" kern="0" dirty="0">
                <a:solidFill>
                  <a:schemeClr val="bg1"/>
                </a:solidFill>
              </a:rPr>
              <a:t>Text := </a:t>
            </a:r>
            <a:r>
              <a:rPr lang="en-US" sz="22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200" b="1" i="1" kern="0" dirty="0">
                <a:solidFill>
                  <a:schemeClr val="bg1"/>
                </a:solidFill>
              </a:rPr>
              <a:t>('0.###', S);</a:t>
            </a:r>
            <a:endParaRPr lang="uk-UA" sz="22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0" y="1852083"/>
            <a:ext cx="3770630" cy="392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Знайти суму всіх елементів послідовності 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kern="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400" b="1" i="1" kern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2400" b="1" i="1" kern="0" dirty="0">
                    <a:solidFill>
                      <a:schemeClr val="bg1"/>
                    </a:solidFill>
                  </a:rPr>
                  <a:t>…, значення яких не менше за 0,01.</a:t>
                </a:r>
              </a:p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uk-UA" sz="2400" b="1" i="1" kern="0" dirty="0">
                    <a:solidFill>
                      <a:schemeClr val="bg1"/>
                    </a:solidFill>
                  </a:rPr>
                  <a:t>Під час складання програми будемо вважати, що точність досягнуто, якщо черговий доданок менший за значення точності.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53763"/>
                <a:ext cx="12050142" cy="1733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76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Цикл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62" y="1181029"/>
            <a:ext cx="8911085" cy="41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2457" y="5503788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Передумова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247202" y="2095675"/>
            <a:ext cx="11630026" cy="2610705"/>
            <a:chOff x="561974" y="2031927"/>
            <a:chExt cx="9080330" cy="203835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974" y="2031927"/>
              <a:ext cx="5534025" cy="20383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2379" y="2031927"/>
              <a:ext cx="3209925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вигляд має блок-схема циклу з передумовою? Поясніть виконання цього циклу.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59022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можуть команди тіла циклу з передумовою не виконуватись жодного разу? Поясніть свою відповідь. Наведіть приклади.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737177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може виконання циклу з передумовою ніколи не закінчитися? Поясніть свою відповідь. Наведіть приклади.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5215332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відрізняються між собою цикл з лічильником і цикл з передумовою?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полягають відмінності у виконанні основних алгоритмічних структур: слідування, розгалуження, цикл з лічильником і цикл з передумовою?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68672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загальний вигляд команди циклу з передумовою в </a:t>
            </a:r>
            <a:r>
              <a:rPr lang="uk-UA" sz="2800" b="1" i="1" kern="0" dirty="0" err="1">
                <a:solidFill>
                  <a:srgbClr val="002060"/>
                </a:solidFill>
              </a:rPr>
              <a:t>Object</a:t>
            </a:r>
            <a:r>
              <a:rPr lang="uk-UA" sz="2800" b="1" i="1" kern="0" dirty="0">
                <a:solidFill>
                  <a:srgbClr val="002060"/>
                </a:solidFill>
              </a:rPr>
              <a:t> </a:t>
            </a:r>
            <a:r>
              <a:rPr lang="uk-UA" sz="2800" b="1" i="1" kern="0" dirty="0" err="1">
                <a:solidFill>
                  <a:srgbClr val="002060"/>
                </a:solidFill>
              </a:rPr>
              <a:t>Pascal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737177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команда циклу з передумовою в </a:t>
            </a:r>
            <a:r>
              <a:rPr lang="uk-UA" sz="2800" b="1" i="1" kern="0" dirty="0" err="1">
                <a:solidFill>
                  <a:srgbClr val="FFFFFF"/>
                </a:solidFill>
              </a:rPr>
              <a:t>Object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Pascal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220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en-US" dirty="0"/>
              <a:t>219-220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9" name="Округлена прямокутна виноска 8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55</a:t>
            </a:r>
          </a:p>
        </p:txBody>
      </p:sp>
      <p:pic>
        <p:nvPicPr>
          <p:cNvPr id="10" name="Picture 2" descr="design, programming, seo, sit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з передумовою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цикл з передумовою як фрагмент алгоритму починається з команди перевірки умови й результатом виконання цієї команди може бути: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807087"/>
            <a:ext cx="5972331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Істина (Так, </a:t>
            </a:r>
            <a:r>
              <a:rPr lang="en-US" sz="4000" b="1" i="1" kern="0" dirty="0">
                <a:solidFill>
                  <a:srgbClr val="FFFFFF"/>
                </a:solidFill>
              </a:rPr>
              <a:t>true)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2789967"/>
            <a:ext cx="5972331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Хиба (Ні, </a:t>
            </a:r>
            <a:r>
              <a:rPr lang="en-US" sz="4000" b="1" i="1" kern="0" dirty="0">
                <a:solidFill>
                  <a:srgbClr val="FFFFFF"/>
                </a:solidFill>
              </a:rPr>
              <a:t>false)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383672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залежно від результату виконання цієї команди – виконуватимуться: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9" y="5111771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Команди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тіла циклу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4478" y="5111771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Команда алгоритму, наступна за циклом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2264" y="5357992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з передумовою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загальному випадку у цій команді визначається значення певного логічного виразу, яке може бути: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9" y="2265340"/>
            <a:ext cx="498767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True</a:t>
            </a:r>
            <a:endParaRPr lang="uk-UA" sz="54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4478" y="2265340"/>
            <a:ext cx="4987672" cy="9233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FF"/>
                </a:solidFill>
              </a:rPr>
              <a:t>F</a:t>
            </a:r>
            <a:r>
              <a:rPr lang="uk-UA" sz="5400" b="1" i="1" kern="0" dirty="0" err="1">
                <a:solidFill>
                  <a:srgbClr val="FFFFFF"/>
                </a:solidFill>
              </a:rPr>
              <a:t>alse</a:t>
            </a:r>
            <a:endParaRPr lang="uk-UA" sz="54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2264" y="2434617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roprofs.com/quiz-school/user_upload/ckeditor/true%20or%20fal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 b="10227"/>
          <a:stretch/>
        </p:blipFill>
        <p:spPr bwMode="auto">
          <a:xfrm>
            <a:off x="3471867" y="3273643"/>
            <a:ext cx="5250423" cy="334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з передумовою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Загальний вигляд блок-схеми </a:t>
            </a:r>
            <a:r>
              <a:rPr lang="uk-UA" sz="2800" b="1" i="1" kern="0" dirty="0">
                <a:solidFill>
                  <a:srgbClr val="FFFF00"/>
                </a:solidFill>
              </a:rPr>
              <a:t>циклу з передумовою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такий: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5" y="2273759"/>
            <a:ext cx="11638211" cy="415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циклу з передумовою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в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має такий вигляд: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While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uk-UA" sz="4000" b="1" i="1" kern="0" dirty="0">
                <a:solidFill>
                  <a:srgbClr val="FFFFFF"/>
                </a:solidFill>
              </a:rPr>
              <a:t>&lt;логічний вираз&gt;</a:t>
            </a:r>
            <a:endParaRPr lang="en-US" sz="40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Then</a:t>
            </a:r>
            <a:r>
              <a:rPr lang="en-US" sz="4000" b="1" i="1" kern="0" dirty="0">
                <a:solidFill>
                  <a:srgbClr val="FFFFFF"/>
                </a:solidFill>
              </a:rPr>
              <a:t> </a:t>
            </a:r>
            <a:r>
              <a:rPr lang="en-US" sz="40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	&lt;</a:t>
            </a:r>
            <a:r>
              <a:rPr lang="uk-UA" sz="4000" b="1" i="1" kern="0" dirty="0">
                <a:solidFill>
                  <a:srgbClr val="FFFFFF"/>
                </a:solidFill>
              </a:rPr>
              <a:t>команди тіла циклу&gt;</a:t>
            </a:r>
            <a:endParaRPr lang="en-US" sz="40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		</a:t>
            </a:r>
            <a:r>
              <a:rPr lang="en-US" sz="4000" b="1" i="1" kern="0" dirty="0">
                <a:solidFill>
                  <a:srgbClr val="FFFF00"/>
                </a:solidFill>
              </a:rPr>
              <a:t>end</a:t>
            </a:r>
            <a:r>
              <a:rPr lang="en-US" sz="40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505076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rgbClr val="FFFFFF"/>
                </a:solidFill>
              </a:rPr>
              <a:t> - </a:t>
            </a:r>
            <a:r>
              <a:rPr lang="uk-UA" sz="2800" b="1" i="1" kern="0" dirty="0">
                <a:solidFill>
                  <a:srgbClr val="FFFF00"/>
                </a:solidFill>
              </a:rPr>
              <a:t>поки</a:t>
            </a:r>
            <a:r>
              <a:rPr lang="uk-UA" sz="2800" b="1" i="1" kern="0" dirty="0">
                <a:solidFill>
                  <a:srgbClr val="FFFF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36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цієї команди відбувається так: обчислюється значення логічного виразу; якщо це значення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виконуються команди тіла циклу, після чого знову обчислюється значення логічного виразу, і якщо це значення знову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знову виконуються команди тіла циклу, після чого знову обчислюється значення логічного виразу;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4393794"/>
            <a:ext cx="942996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значення логічного виразу дорівнює </a:t>
            </a:r>
            <a:r>
              <a:rPr lang="en-US" sz="2800" b="1" i="1" kern="0" dirty="0">
                <a:solidFill>
                  <a:srgbClr val="FFFF00"/>
                </a:solidFill>
              </a:rPr>
              <a:t>false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то команди тіла циклу не виконуються, а виконується команда, наступна за циклом.</a:t>
            </a:r>
          </a:p>
        </p:txBody>
      </p:sp>
      <p:pic>
        <p:nvPicPr>
          <p:cNvPr id="3076" name="Picture 4" descr="refresh, reload, repeat, rotate, sync, upd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486" y="4408542"/>
            <a:ext cx="2272184" cy="22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652052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Звертаємо вашу увагу:</a:t>
            </a:r>
          </a:p>
        </p:txBody>
      </p:sp>
      <p:pic>
        <p:nvPicPr>
          <p:cNvPr id="6" name="Picture 2" descr="http://eveningschool20.ucoz.ua/bez-imeni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68" y="1196763"/>
            <a:ext cx="5352640" cy="54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7" y="1835236"/>
            <a:ext cx="6520521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тілі циклу лише одна команда, то операторні дужки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і 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не ставити;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7" y="3766371"/>
            <a:ext cx="6520521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серед команд тіла циклу можуть бути й лінійні фрагменти, і розгалуження, й інші цикли.</a:t>
            </a:r>
          </a:p>
        </p:txBody>
      </p:sp>
    </p:spTree>
    <p:extLst>
      <p:ext uri="{BB962C8B-B14F-4D97-AF65-F5344CB8AC3E}">
        <p14:creationId xmlns:p14="http://schemas.microsoft.com/office/powerpoint/2010/main" val="31408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Команда циклу з передумовою в </a:t>
            </a:r>
            <a:r>
              <a:rPr lang="uk-UA" dirty="0" err="1"/>
              <a:t>Object</a:t>
            </a:r>
            <a:r>
              <a:rPr lang="uk-UA" dirty="0"/>
              <a:t> </a:t>
            </a:r>
            <a:r>
              <a:rPr lang="uk-UA" dirty="0" err="1"/>
              <a:t>Pascal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задачу, алгоритм розв'язування якої містить цикл з передумовою.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8426835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</a:t>
            </a:r>
            <a:r>
              <a:rPr lang="uk-UA" sz="2800" b="1" i="1" kern="0" dirty="0">
                <a:solidFill>
                  <a:srgbClr val="FFFFFF"/>
                </a:solidFill>
              </a:rPr>
              <a:t>. Скільки потрібно взяти доданків, перший з яких дорівнює заданому дійсному числу, а кожний наступний на 3 більший від попереднього, щоб їхня сума перевищила 100?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3" y="2278065"/>
            <a:ext cx="3690485" cy="45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9233</TotalTime>
  <Words>1194</Words>
  <Application>Microsoft Office PowerPoint</Application>
  <PresentationFormat>Широкий екран</PresentationFormat>
  <Paragraphs>191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Cambria Math</vt:lpstr>
      <vt:lpstr>Times New Roman</vt:lpstr>
      <vt:lpstr>Verdana</vt:lpstr>
      <vt:lpstr>Wingdings</vt:lpstr>
      <vt:lpstr>Тема Office</vt:lpstr>
      <vt:lpstr>Цикл з передумовою</vt:lpstr>
      <vt:lpstr>Запитання</vt:lpstr>
      <vt:lpstr>Цикл з передумовою</vt:lpstr>
      <vt:lpstr>Цикл з передумовою</vt:lpstr>
      <vt:lpstr>Цикл з передумовою</vt:lpstr>
      <vt:lpstr>Команда циклу з передумовою в Object Pascal</vt:lpstr>
      <vt:lpstr>Команда циклу з передумовою в Object Pascal</vt:lpstr>
      <vt:lpstr>Команда циклу з передумовою в Object Pascal</vt:lpstr>
      <vt:lpstr>Команда циклу з передумовою в Object Pascal</vt:lpstr>
      <vt:lpstr>Команда циклу з передумовою в Object Pascal</vt:lpstr>
      <vt:lpstr>Команда циклу з передумовою в Object Pascal</vt:lpstr>
      <vt:lpstr>Команда циклу з передумовою в Object Pascal</vt:lpstr>
      <vt:lpstr>Оператор циклу з передумовою While</vt:lpstr>
      <vt:lpstr>Оператор циклу з передумовою While</vt:lpstr>
      <vt:lpstr>Оператор циклу з передумовою While</vt:lpstr>
      <vt:lpstr>Оператор циклу з передумовою While</vt:lpstr>
      <vt:lpstr>Презентація PowerPoint</vt:lpstr>
      <vt:lpstr>Алгоритм обчислення суми n членів числової послідовності</vt:lpstr>
      <vt:lpstr>Алгоритм обчислення суми n членів числової послідовності</vt:lpstr>
      <vt:lpstr>Презентація PowerPoint</vt:lpstr>
      <vt:lpstr>Розгадайте ребус</vt:lpstr>
      <vt:lpstr>Розгадайте ребус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544</cp:revision>
  <dcterms:created xsi:type="dcterms:W3CDTF">2016-06-06T19:48:43Z</dcterms:created>
  <dcterms:modified xsi:type="dcterms:W3CDTF">2019-07-20T20:43:50Z</dcterms:modified>
</cp:coreProperties>
</file>