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96" r:id="rId3"/>
    <p:sldId id="697" r:id="rId4"/>
    <p:sldId id="698" r:id="rId5"/>
    <p:sldId id="699" r:id="rId6"/>
    <p:sldId id="700" r:id="rId7"/>
    <p:sldId id="701" r:id="rId8"/>
    <p:sldId id="702" r:id="rId9"/>
    <p:sldId id="703" r:id="rId10"/>
    <p:sldId id="695" r:id="rId11"/>
    <p:sldId id="259" r:id="rId12"/>
    <p:sldId id="261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19.07.2019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Алгоритми з розгалуженнями для опрацювання величин</a:t>
            </a:r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alytics, charts, diagram, flow chart, graph, optimization,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15" y="3591985"/>
            <a:ext cx="2465183" cy="24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Кон'юнкція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grpSp>
        <p:nvGrpSpPr>
          <p:cNvPr id="10" name="Групувати 9"/>
          <p:cNvGrpSpPr/>
          <p:nvPr/>
        </p:nvGrpSpPr>
        <p:grpSpPr>
          <a:xfrm>
            <a:off x="204998" y="2292132"/>
            <a:ext cx="11822878" cy="1830231"/>
            <a:chOff x="247202" y="2292132"/>
            <a:chExt cx="13392150" cy="20731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202" y="2292132"/>
              <a:ext cx="6848475" cy="204787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5677" y="2326943"/>
              <a:ext cx="6543675" cy="2038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6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200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206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205-206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alytics, charts, diagram, flow chart, graph, optimization,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15" y="3591985"/>
            <a:ext cx="2465183" cy="24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загальному випадку блок-схеми розгалужень мають такий вигляд: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268887"/>
            <a:ext cx="597233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Повне розгалуження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9819" y="2251767"/>
            <a:ext cx="597233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Неповне розгалуження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088417"/>
            <a:ext cx="5972331" cy="28670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19" y="3088417"/>
            <a:ext cx="5972331" cy="3227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843" y="3507517"/>
            <a:ext cx="864310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FFFFFF"/>
                </a:solidFill>
              </a:rPr>
              <a:t>false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0318" y="3507517"/>
            <a:ext cx="864310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FFFFFF"/>
                </a:solidFill>
              </a:rPr>
              <a:t>true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9819" y="3322851"/>
            <a:ext cx="864310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FFFFFF"/>
                </a:solidFill>
              </a:rPr>
              <a:t>false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72065" y="3322851"/>
            <a:ext cx="864310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FFFFFF"/>
                </a:solidFill>
              </a:rPr>
              <a:t>true</a:t>
            </a:r>
            <a:endParaRPr lang="uk-UA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мові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</a:t>
            </a:r>
            <a:r>
              <a:rPr lang="uk-UA" sz="2800" b="1" i="1" kern="0" dirty="0">
                <a:solidFill>
                  <a:srgbClr val="FFFFFF"/>
                </a:solidFill>
              </a:rPr>
              <a:t>має такий загальний вигляд: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if</a:t>
            </a:r>
            <a:r>
              <a:rPr lang="uk-UA" sz="3200" b="1" i="1" kern="0" dirty="0">
                <a:solidFill>
                  <a:srgbClr val="FFFFFF"/>
                </a:solidFill>
              </a:rPr>
              <a:t>&lt;логічний вираз&gt;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Then 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&lt;</a:t>
            </a:r>
            <a:r>
              <a:rPr lang="uk-UA" sz="3200" b="1" i="1" kern="0" dirty="0">
                <a:solidFill>
                  <a:srgbClr val="FFFFFF"/>
                </a:solidFill>
              </a:rPr>
              <a:t>послідовність команд 1&gt;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	end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Else 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&lt;</a:t>
            </a:r>
            <a:r>
              <a:rPr lang="uk-UA" sz="3200" b="1" i="1" kern="0" dirty="0">
                <a:solidFill>
                  <a:srgbClr val="FFFFFF"/>
                </a:solidFill>
              </a:rPr>
              <a:t>послідовність команд 2&gt;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	end;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594468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 - </a:t>
            </a:r>
            <a:r>
              <a:rPr lang="uk-UA" sz="2800" b="1" i="1" kern="0" dirty="0">
                <a:solidFill>
                  <a:srgbClr val="FFFFFF"/>
                </a:solidFill>
              </a:rPr>
              <a:t>якщо, 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  <a:r>
              <a:rPr lang="en-US" sz="2800" b="1" i="1" kern="0" dirty="0">
                <a:solidFill>
                  <a:srgbClr val="FFFFFF"/>
                </a:solidFill>
              </a:rPr>
              <a:t> - </a:t>
            </a:r>
            <a:r>
              <a:rPr lang="uk-UA" sz="2800" b="1" i="1" kern="0" dirty="0">
                <a:solidFill>
                  <a:srgbClr val="FFFFFF"/>
                </a:solidFill>
              </a:rPr>
              <a:t>тоді, </a:t>
            </a:r>
            <a:r>
              <a:rPr lang="en-US" sz="2800" b="1" i="1" kern="0" dirty="0">
                <a:solidFill>
                  <a:srgbClr val="FFFF00"/>
                </a:solidFill>
              </a:rPr>
              <a:t>else</a:t>
            </a:r>
            <a:r>
              <a:rPr lang="en-US" sz="2800" b="1" i="1" kern="0" dirty="0">
                <a:solidFill>
                  <a:srgbClr val="FFFFFF"/>
                </a:solidFill>
              </a:rPr>
              <a:t> - </a:t>
            </a:r>
            <a:r>
              <a:rPr lang="uk-UA" sz="2800" b="1" i="1" kern="0" dirty="0">
                <a:solidFill>
                  <a:srgbClr val="FFFFFF"/>
                </a:solidFill>
              </a:rPr>
              <a:t>інакше).</a:t>
            </a:r>
          </a:p>
        </p:txBody>
      </p:sp>
    </p:spTree>
    <p:extLst>
      <p:ext uri="{BB962C8B-B14F-4D97-AF65-F5344CB8AC3E}">
        <p14:creationId xmlns:p14="http://schemas.microsoft.com/office/powerpoint/2010/main" val="276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цієї команди відбувається так: обчислюється значення логічного виразу;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68891"/>
            <a:ext cx="5972331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це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true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2251771"/>
            <a:ext cx="5972331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це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false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074920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послідовність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 1</a:t>
            </a:r>
            <a:r>
              <a:rPr lang="uk-UA" sz="2800" b="1" i="1" kern="0" dirty="0">
                <a:solidFill>
                  <a:srgbClr val="FFFFFF"/>
                </a:solidFill>
              </a:rPr>
              <a:t> і після цього виконується команда, наступна за розгалуженням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4057800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послідовність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 2</a:t>
            </a:r>
            <a:r>
              <a:rPr lang="uk-UA" sz="2800" b="1" i="1" kern="0" dirty="0">
                <a:solidFill>
                  <a:srgbClr val="FFFFFF"/>
                </a:solidFill>
              </a:rPr>
              <a:t> і після цього виконується команда, наступна за розгалуженням.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6200000">
            <a:off x="2495928" y="2716772"/>
            <a:ext cx="1124489" cy="153306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Стрілка вліво 13"/>
          <p:cNvSpPr/>
          <p:nvPr/>
        </p:nvSpPr>
        <p:spPr>
          <a:xfrm rot="16200000">
            <a:off x="8573739" y="2716771"/>
            <a:ext cx="1124489" cy="153306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в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</a:t>
            </a:r>
            <a:r>
              <a:rPr lang="uk-UA" sz="2800" b="1" i="1" kern="0" dirty="0">
                <a:solidFill>
                  <a:srgbClr val="FFFFFF"/>
                </a:solidFill>
              </a:rPr>
              <a:t>і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неповного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9" y="1865438"/>
            <a:ext cx="624030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&lt;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логічний вираз&gt;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Then 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uk-UA" sz="2800" b="1" i="1" kern="0" dirty="0">
                <a:solidFill>
                  <a:srgbClr val="FFFFFF"/>
                </a:solidFill>
              </a:rPr>
              <a:t>послідовність команд &gt;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	end;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5045" y="1865238"/>
            <a:ext cx="567710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цієї команди відбувається так: обчислюється значення логічного виразу;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832233"/>
            <a:ext cx="624030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це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true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5045" y="3815113"/>
            <a:ext cx="5677105" cy="56938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100" b="1" i="1" kern="0" dirty="0">
                <a:solidFill>
                  <a:srgbClr val="FFFFFF"/>
                </a:solidFill>
              </a:rPr>
              <a:t>Якщо це значення </a:t>
            </a:r>
            <a:r>
              <a:rPr lang="en-US" sz="3100" b="1" i="1" kern="0" dirty="0">
                <a:solidFill>
                  <a:srgbClr val="FFFF00"/>
                </a:solidFill>
              </a:rPr>
              <a:t>false</a:t>
            </a:r>
            <a:endParaRPr lang="uk-UA" sz="3100" b="1" i="1" kern="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4473140"/>
            <a:ext cx="6240302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</a:t>
            </a:r>
            <a:r>
              <a:rPr lang="uk-UA" sz="2800" b="1" i="1" kern="0" dirty="0">
                <a:solidFill>
                  <a:srgbClr val="FFFFFF"/>
                </a:solidFill>
              </a:rPr>
              <a:t> і після цього виконується команда, наступна за розгалуженням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5045" y="4456020"/>
            <a:ext cx="5677105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одразу виконується команда, наступна за розгалуженням.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задачу, під час розв'язування якої в команді розгалуження використовується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кон'юнкція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008" y="2249928"/>
                <a:ext cx="6258454" cy="205261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800" b="1" i="1" kern="0" dirty="0">
                    <a:solidFill>
                      <a:srgbClr val="FFFF00"/>
                    </a:solidFill>
                  </a:rPr>
                  <a:t>Задача 2</a:t>
                </a:r>
                <a:r>
                  <a:rPr lang="uk-UA" sz="2800" b="1" i="1" kern="0" dirty="0">
                    <a:solidFill>
                      <a:schemeClr val="bg1"/>
                    </a:solidFill>
                  </a:rPr>
                  <a:t>. Обчислити значення заданої функції</a:t>
                </a:r>
              </a:p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якщо −</m:t>
                              </m:r>
                              <m:r>
                                <a:rPr lang="uk-UA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uk-UA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для всіх інших 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i="1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249928"/>
                <a:ext cx="6258454" cy="2052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2008" y="4436658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х := </a:t>
            </a:r>
            <a:r>
              <a:rPr lang="en-US" sz="2800" b="1" i="1" kern="0" dirty="0" err="1">
                <a:solidFill>
                  <a:schemeClr val="bg1"/>
                </a:solidFill>
              </a:rPr>
              <a:t>StrToFloat</a:t>
            </a:r>
            <a:r>
              <a:rPr lang="en-US" sz="2800" b="1" i="1" kern="0" dirty="0">
                <a:solidFill>
                  <a:schemeClr val="bg1"/>
                </a:solidFill>
              </a:rPr>
              <a:t>(Edit1.Text);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If (x &gt; -3) and (x &lt; 5)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Then </a:t>
            </a:r>
            <a:r>
              <a:rPr lang="uk-UA" sz="2800" b="1" i="1" kern="0" dirty="0">
                <a:solidFill>
                  <a:schemeClr val="bg1"/>
                </a:solidFill>
              </a:rPr>
              <a:t>у := 2*х – 12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Else </a:t>
            </a:r>
            <a:r>
              <a:rPr lang="uk-UA" sz="2800" b="1" i="1" kern="0" dirty="0">
                <a:solidFill>
                  <a:schemeClr val="bg1"/>
                </a:solidFill>
              </a:rPr>
              <a:t>у :</a:t>
            </a:r>
            <a:r>
              <a:rPr lang="en-US" sz="2800" b="1" i="1" kern="0" dirty="0">
                <a:solidFill>
                  <a:schemeClr val="bg1"/>
                </a:solidFill>
              </a:rPr>
              <a:t>=</a:t>
            </a:r>
            <a:r>
              <a:rPr lang="uk-UA" sz="2800" b="1" i="1" kern="0" dirty="0">
                <a:solidFill>
                  <a:schemeClr val="bg1"/>
                </a:solidFill>
              </a:rPr>
              <a:t> 7-8*х;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Label1.Caption := </a:t>
            </a:r>
            <a:r>
              <a:rPr lang="en-US" sz="2800" b="1" i="1" kern="0" dirty="0" err="1">
                <a:solidFill>
                  <a:schemeClr val="bg1"/>
                </a:solidFill>
              </a:rPr>
              <a:t>FloatToStr</a:t>
            </a:r>
            <a:r>
              <a:rPr lang="en-US" sz="2800" b="1" i="1" kern="0" dirty="0">
                <a:solidFill>
                  <a:schemeClr val="bg1"/>
                </a:solidFill>
              </a:rPr>
              <a:t>(y);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457071" y="2249928"/>
            <a:ext cx="5665080" cy="2052613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Фрагмент проекту для розв'язування цієї задачі матиме такий вигляд: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Розглянемо, нарешті, задачу, під час розв'язування якої використовується дещо складніше розгалуження.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2469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 3</a:t>
            </a:r>
            <a:r>
              <a:rPr lang="uk-UA" sz="2800" b="1" i="1" kern="0" dirty="0">
                <a:solidFill>
                  <a:srgbClr val="FFFFFF"/>
                </a:solidFill>
              </a:rPr>
              <a:t>. Дано два числа. Визначити, чи рівні вони. Якщо ні, то яке з них більше?</a:t>
            </a:r>
          </a:p>
        </p:txBody>
      </p:sp>
      <p:pic>
        <p:nvPicPr>
          <p:cNvPr id="1026" name="Picture 2" descr="http://www.oncoursesystems.com/images/user/8541/17284/compareNumberValu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59253" r="23322" b="6156"/>
          <a:stretch/>
        </p:blipFill>
        <p:spPr bwMode="auto">
          <a:xfrm>
            <a:off x="3086283" y="3558637"/>
            <a:ext cx="6021593" cy="22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08" y="3942274"/>
            <a:ext cx="2907812" cy="17543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Число №1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4339" y="3942275"/>
            <a:ext cx="2907812" cy="17543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Число №2</a:t>
            </a:r>
          </a:p>
        </p:txBody>
      </p:sp>
    </p:spTree>
    <p:extLst>
      <p:ext uri="{BB962C8B-B14F-4D97-AF65-F5344CB8AC3E}">
        <p14:creationId xmlns:p14="http://schemas.microsoft.com/office/powerpoint/2010/main" val="33231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659" y="1196762"/>
            <a:ext cx="9491492" cy="5632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6567943" cy="1815882"/>
          </a:xfrm>
          <a:prstGeom prst="wedgeRectCallout">
            <a:avLst>
              <a:gd name="adj1" fmla="val 41710"/>
              <a:gd name="adj2" fmla="val 7102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Блок-схема алгоритму розв'язування цієї задачі матиме вигляд як на малюнку.</a:t>
            </a:r>
          </a:p>
        </p:txBody>
      </p:sp>
    </p:spTree>
    <p:extLst>
      <p:ext uri="{BB962C8B-B14F-4D97-AF65-F5344CB8AC3E}">
        <p14:creationId xmlns:p14="http://schemas.microsoft.com/office/powerpoint/2010/main" val="25142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алгоритмі всередині одного розгалуження використовується інше розгалуження. Ось який вигляд має фрагмент відповідного проекту: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730141"/>
            <a:ext cx="12050142" cy="25545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If x = y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Then Label1.Caption := '</a:t>
            </a:r>
            <a:r>
              <a:rPr lang="uk-UA" sz="3200" b="1" i="1" kern="0" dirty="0">
                <a:solidFill>
                  <a:srgbClr val="FFFFFF"/>
                </a:solidFill>
              </a:rPr>
              <a:t>Числа рівні'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Else If x&gt;y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Then Label1.Caption := '</a:t>
            </a:r>
            <a:r>
              <a:rPr lang="uk-UA" sz="3200" b="1" i="1" kern="0" dirty="0">
                <a:solidFill>
                  <a:srgbClr val="FFFFFF"/>
                </a:solidFill>
              </a:rPr>
              <a:t>Перше число більше'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Else Label1.Caption :</a:t>
            </a:r>
            <a:r>
              <a:rPr lang="uk-UA" sz="3200" b="1" i="1" kern="0" dirty="0">
                <a:solidFill>
                  <a:srgbClr val="FFFFFF"/>
                </a:solidFill>
              </a:rPr>
              <a:t>=</a:t>
            </a:r>
            <a:r>
              <a:rPr lang="en-US" sz="3200" b="1" i="1" kern="0" dirty="0">
                <a:solidFill>
                  <a:srgbClr val="FFFFFF"/>
                </a:solidFill>
              </a:rPr>
              <a:t> '</a:t>
            </a:r>
            <a:r>
              <a:rPr lang="uk-UA" sz="3200" b="1" i="1" kern="0" dirty="0">
                <a:solidFill>
                  <a:srgbClr val="FFFFFF"/>
                </a:solidFill>
              </a:rPr>
              <a:t>Перше число менше';</a:t>
            </a:r>
          </a:p>
        </p:txBody>
      </p:sp>
    </p:spTree>
    <p:extLst>
      <p:ext uri="{BB962C8B-B14F-4D97-AF65-F5344CB8AC3E}">
        <p14:creationId xmlns:p14="http://schemas.microsoft.com/office/powerpoint/2010/main" val="31949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8728</TotalTime>
  <Words>461</Words>
  <Application>Microsoft Office PowerPoint</Application>
  <PresentationFormat>Широкий екран</PresentationFormat>
  <Paragraphs>85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Times New Roman</vt:lpstr>
      <vt:lpstr>Verdana</vt:lpstr>
      <vt:lpstr>Wingdings</vt:lpstr>
      <vt:lpstr>Тема Office</vt:lpstr>
      <vt:lpstr>Алгоритми з розгалуженнями для опрацювання величин</vt:lpstr>
      <vt:lpstr>Повторення</vt:lpstr>
      <vt:lpstr>Розгалуження в Object Pascal</vt:lpstr>
      <vt:lpstr>Розгалуження в Object Pascal</vt:lpstr>
      <vt:lpstr>Розгалуження в Object Pascal</vt:lpstr>
      <vt:lpstr>Розгалуження в Object Pascal</vt:lpstr>
      <vt:lpstr>Розгалуження в Object Pascal</vt:lpstr>
      <vt:lpstr>Розгалуження в Object Pascal</vt:lpstr>
      <vt:lpstr>Розгалуження в Object Pascal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481</cp:revision>
  <dcterms:created xsi:type="dcterms:W3CDTF">2016-06-06T19:48:43Z</dcterms:created>
  <dcterms:modified xsi:type="dcterms:W3CDTF">2019-07-19T20:28:17Z</dcterms:modified>
</cp:coreProperties>
</file>